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32"/>
  </p:notesMasterIdLst>
  <p:sldIdLst>
    <p:sldId id="436" r:id="rId2"/>
    <p:sldId id="445" r:id="rId3"/>
    <p:sldId id="491" r:id="rId4"/>
    <p:sldId id="586" r:id="rId5"/>
    <p:sldId id="585" r:id="rId6"/>
    <p:sldId id="587" r:id="rId7"/>
    <p:sldId id="588" r:id="rId8"/>
    <p:sldId id="589" r:id="rId9"/>
    <p:sldId id="492" r:id="rId10"/>
    <p:sldId id="590" r:id="rId11"/>
    <p:sldId id="592" r:id="rId12"/>
    <p:sldId id="593" r:id="rId13"/>
    <p:sldId id="594" r:id="rId14"/>
    <p:sldId id="707" r:id="rId15"/>
    <p:sldId id="708" r:id="rId16"/>
    <p:sldId id="591" r:id="rId17"/>
    <p:sldId id="595" r:id="rId18"/>
    <p:sldId id="597" r:id="rId19"/>
    <p:sldId id="596" r:id="rId20"/>
    <p:sldId id="598" r:id="rId21"/>
    <p:sldId id="599" r:id="rId22"/>
    <p:sldId id="600" r:id="rId23"/>
    <p:sldId id="601" r:id="rId24"/>
    <p:sldId id="704" r:id="rId25"/>
    <p:sldId id="602" r:id="rId26"/>
    <p:sldId id="603" r:id="rId27"/>
    <p:sldId id="604" r:id="rId28"/>
    <p:sldId id="605" r:id="rId29"/>
    <p:sldId id="606" r:id="rId30"/>
    <p:sldId id="493" r:id="rId31"/>
    <p:sldId id="608" r:id="rId32"/>
    <p:sldId id="609" r:id="rId33"/>
    <p:sldId id="610" r:id="rId34"/>
    <p:sldId id="607" r:id="rId35"/>
    <p:sldId id="611" r:id="rId36"/>
    <p:sldId id="612" r:id="rId37"/>
    <p:sldId id="613" r:id="rId38"/>
    <p:sldId id="614" r:id="rId39"/>
    <p:sldId id="615" r:id="rId40"/>
    <p:sldId id="616" r:id="rId41"/>
    <p:sldId id="619" r:id="rId42"/>
    <p:sldId id="617" r:id="rId43"/>
    <p:sldId id="620" r:id="rId44"/>
    <p:sldId id="618" r:id="rId45"/>
    <p:sldId id="621" r:id="rId46"/>
    <p:sldId id="622" r:id="rId47"/>
    <p:sldId id="626" r:id="rId48"/>
    <p:sldId id="623" r:id="rId49"/>
    <p:sldId id="624" r:id="rId50"/>
    <p:sldId id="625" r:id="rId51"/>
    <p:sldId id="627" r:id="rId52"/>
    <p:sldId id="628" r:id="rId53"/>
    <p:sldId id="629" r:id="rId54"/>
    <p:sldId id="630" r:id="rId55"/>
    <p:sldId id="631" r:id="rId56"/>
    <p:sldId id="632" r:id="rId57"/>
    <p:sldId id="633" r:id="rId58"/>
    <p:sldId id="634" r:id="rId59"/>
    <p:sldId id="635" r:id="rId60"/>
    <p:sldId id="636" r:id="rId61"/>
    <p:sldId id="637" r:id="rId62"/>
    <p:sldId id="638" r:id="rId63"/>
    <p:sldId id="639" r:id="rId64"/>
    <p:sldId id="640" r:id="rId65"/>
    <p:sldId id="641" r:id="rId66"/>
    <p:sldId id="642" r:id="rId67"/>
    <p:sldId id="643" r:id="rId68"/>
    <p:sldId id="644" r:id="rId69"/>
    <p:sldId id="645" r:id="rId70"/>
    <p:sldId id="646" r:id="rId71"/>
    <p:sldId id="705" r:id="rId72"/>
    <p:sldId id="647" r:id="rId73"/>
    <p:sldId id="648" r:id="rId74"/>
    <p:sldId id="649" r:id="rId75"/>
    <p:sldId id="650" r:id="rId76"/>
    <p:sldId id="652" r:id="rId77"/>
    <p:sldId id="653" r:id="rId78"/>
    <p:sldId id="654" r:id="rId79"/>
    <p:sldId id="655" r:id="rId80"/>
    <p:sldId id="657" r:id="rId81"/>
    <p:sldId id="656" r:id="rId82"/>
    <p:sldId id="658" r:id="rId83"/>
    <p:sldId id="659" r:id="rId84"/>
    <p:sldId id="660" r:id="rId85"/>
    <p:sldId id="706" r:id="rId86"/>
    <p:sldId id="661" r:id="rId87"/>
    <p:sldId id="662" r:id="rId88"/>
    <p:sldId id="663" r:id="rId89"/>
    <p:sldId id="664" r:id="rId90"/>
    <p:sldId id="665" r:id="rId91"/>
    <p:sldId id="667" r:id="rId92"/>
    <p:sldId id="668" r:id="rId93"/>
    <p:sldId id="669" r:id="rId94"/>
    <p:sldId id="671" r:id="rId95"/>
    <p:sldId id="670" r:id="rId96"/>
    <p:sldId id="672" r:id="rId97"/>
    <p:sldId id="673" r:id="rId98"/>
    <p:sldId id="674" r:id="rId99"/>
    <p:sldId id="675" r:id="rId100"/>
    <p:sldId id="676" r:id="rId101"/>
    <p:sldId id="677" r:id="rId102"/>
    <p:sldId id="678" r:id="rId103"/>
    <p:sldId id="679" r:id="rId104"/>
    <p:sldId id="681" r:id="rId105"/>
    <p:sldId id="680" r:id="rId106"/>
    <p:sldId id="495" r:id="rId107"/>
    <p:sldId id="684" r:id="rId108"/>
    <p:sldId id="682" r:id="rId109"/>
    <p:sldId id="685" r:id="rId110"/>
    <p:sldId id="687" r:id="rId111"/>
    <p:sldId id="709" r:id="rId112"/>
    <p:sldId id="686" r:id="rId113"/>
    <p:sldId id="689" r:id="rId114"/>
    <p:sldId id="690" r:id="rId115"/>
    <p:sldId id="691" r:id="rId116"/>
    <p:sldId id="692" r:id="rId117"/>
    <p:sldId id="693" r:id="rId118"/>
    <p:sldId id="694" r:id="rId119"/>
    <p:sldId id="695" r:id="rId120"/>
    <p:sldId id="696" r:id="rId121"/>
    <p:sldId id="697" r:id="rId122"/>
    <p:sldId id="698" r:id="rId123"/>
    <p:sldId id="699" r:id="rId124"/>
    <p:sldId id="700" r:id="rId125"/>
    <p:sldId id="512" r:id="rId126"/>
    <p:sldId id="703" r:id="rId127"/>
    <p:sldId id="702" r:id="rId128"/>
    <p:sldId id="517" r:id="rId129"/>
    <p:sldId id="518" r:id="rId130"/>
    <p:sldId id="454" r:id="rId131"/>
  </p:sldIdLst>
  <p:sldSz cx="9144000" cy="6858000" type="screen4x3"/>
  <p:notesSz cx="6858000" cy="9144000"/>
  <p:embeddedFontLst>
    <p:embeddedFont>
      <p:font typeface="HY견명조" panose="02030600000101010101" pitchFamily="18" charset="-127"/>
      <p:regular r:id="rId133"/>
    </p:embeddedFont>
    <p:embeddedFont>
      <p:font typeface="HY견고딕" panose="02030600000101010101" pitchFamily="18" charset="-127"/>
      <p:regular r:id="rId134"/>
    </p:embeddedFont>
    <p:embeddedFont>
      <p:font typeface="맑은 고딕" panose="020B0503020000020004" pitchFamily="50" charset="-127"/>
      <p:regular r:id="rId135"/>
      <p:bold r:id="rId136"/>
    </p:embeddedFont>
    <p:embeddedFont>
      <p:font typeface="HY헤드라인M" panose="02030600000101010101" pitchFamily="18" charset="-127"/>
      <p:regular r:id="rId137"/>
    </p:embeddedFont>
    <p:embeddedFont>
      <p:font typeface="Wingdings 2" panose="05020102010507070707" pitchFamily="18" charset="2"/>
      <p:regular r:id="rId138"/>
    </p:embeddedFont>
    <p:embeddedFont>
      <p:font typeface="Verdana" panose="020B0604030504040204" pitchFamily="34" charset="0"/>
      <p:regular r:id="rId139"/>
      <p:bold r:id="rId140"/>
      <p:italic r:id="rId141"/>
      <p:boldItalic r:id="rId1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514B"/>
    <a:srgbClr val="FBEEED"/>
    <a:srgbClr val="E2857E"/>
    <a:srgbClr val="FFFFFF"/>
    <a:srgbClr val="66CCFF"/>
    <a:srgbClr val="401254"/>
    <a:srgbClr val="CCFF99"/>
    <a:srgbClr val="210E30"/>
    <a:srgbClr val="653F35"/>
    <a:srgbClr val="4F78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86" autoAdjust="0"/>
    <p:restoredTop sz="94660"/>
  </p:normalViewPr>
  <p:slideViewPr>
    <p:cSldViewPr>
      <p:cViewPr varScale="1">
        <p:scale>
          <a:sx n="92" d="100"/>
          <a:sy n="92" d="100"/>
        </p:scale>
        <p:origin x="132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388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.fntdata"/><Relationship Id="rId138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2.fntdata"/><Relationship Id="rId139" Type="http://schemas.openxmlformats.org/officeDocument/2006/relationships/font" Target="fonts/font7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40" Type="http://schemas.openxmlformats.org/officeDocument/2006/relationships/font" Target="fonts/font8.fntdata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font" Target="fonts/font3.fntdata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9.fntdata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899-2E4F-4D3A-8D29-BF4BDDE21DE2}" type="datetimeFigureOut">
              <a:rPr lang="ko-KR" altLang="en-US" smtClean="0"/>
              <a:pPr/>
              <a:t>2021-03-31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9363BF-43B7-4F43-ABD0-D052F59FCD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480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0150" y="730250"/>
            <a:ext cx="4454525" cy="3341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fontScale="85000" lnSpcReduction="20000"/>
          </a:bodyPr>
          <a:lstStyle/>
          <a:p>
            <a:endParaRPr lang="en-US" altLang="ko-KR" smtClean="0"/>
          </a:p>
          <a:p>
            <a:r>
              <a:rPr lang="en-US" altLang="ko-KR" b="1" smtClean="0"/>
              <a:t>  . DATA-TYPE</a:t>
            </a:r>
          </a:p>
          <a:p>
            <a:endParaRPr lang="en-US" altLang="ko-KR" b="1" smtClean="0"/>
          </a:p>
          <a:p>
            <a:r>
              <a:rPr lang="en-US" altLang="ko-KR" smtClean="0"/>
              <a:t>  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오라클 이전 버전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(7.x)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에서는 데이터 타입의 종류 및 저장할 수 있는 데이터의 크기에 많은 제약이</a:t>
            </a:r>
          </a:p>
          <a:p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   있었습니다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멀티미디어 기술의 빠른 발전으로 인하여 그래픽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사운드 데이터의 처리가 필수적 요소로</a:t>
            </a:r>
          </a:p>
          <a:p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   부각되고 있고 이에 따라 대용량의 데이터를 처리할 수 있는 데이터 타입이 제공되게 되었습니다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</a:t>
            </a:r>
          </a:p>
          <a:p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  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다음은 오라클 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9i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에서 제공하는 데이터 타입의 종류입니다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 </a:t>
            </a:r>
          </a:p>
          <a:p>
            <a:endParaRPr lang="en-US" altLang="ko-KR" smtClean="0">
              <a:solidFill>
                <a:srgbClr val="000000"/>
              </a:solidFill>
              <a:latin typeface="굴림체" pitchFamily="49" charset="-127"/>
            </a:endParaRPr>
          </a:p>
          <a:p>
            <a:pPr algn="just"/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  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크게 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2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가지 유형으로 나누어 볼 수 있습니다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먼저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오라클 사에서 제공하는 데이터 타입에는 하나의</a:t>
            </a:r>
          </a:p>
          <a:p>
            <a:pPr algn="just"/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   데이터 타입 컬럼에 오직 하나의 데이터 만을 저장할 수 있는 유형을 스칼라 타입이라고 합니다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</a:t>
            </a:r>
          </a:p>
          <a:p>
            <a:pPr algn="just"/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  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그리고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하나의 데이터 타입 컬럼에 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C, COBOL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언어의 배열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(ARRAY)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변수와 같이 여러 개의</a:t>
            </a:r>
          </a:p>
          <a:p>
            <a:pPr algn="just"/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   데이터를 저장할 수 있는 타입을 모음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(COLECTION)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타입이라고 합니다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 </a:t>
            </a:r>
          </a:p>
          <a:p>
            <a:pPr algn="just"/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  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마지막으로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관계형 데이터베이스의 외부 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(FOREIGN-KEY)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와 같이 다른 테이블과의 관계에 의해 </a:t>
            </a:r>
          </a:p>
          <a:p>
            <a:pPr algn="just"/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   데이터 타입이 정의되는 관계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(Relationship)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타입으로 나눌 수 있습니다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또 다른 데이터 타입으로는</a:t>
            </a:r>
          </a:p>
          <a:p>
            <a:pPr algn="just"/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   사용자가 정의하는 데이터 타입입니다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기본적으로는 오라클 사에서 제공하는 데이터 타입으로 </a:t>
            </a:r>
          </a:p>
          <a:p>
            <a:pPr algn="just"/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   사용자의 데이터를 표현할 수 있지만 때에 따라서는 표현하지 못하는 경우도 있을 수 있습니다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 </a:t>
            </a:r>
          </a:p>
          <a:p>
            <a:pPr algn="just"/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  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사용자가 만든 어떤 테이블을 하나의 컬럼으로 정의 할 수 있는데 이러한 기능을 객체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(OBJECT)</a:t>
            </a:r>
          </a:p>
          <a:p>
            <a:pPr algn="just"/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  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기능이라고 하며 객체를 통해 데이터 타입을 정의하는 방법을 사용자의 정의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(USER DEFINE)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에</a:t>
            </a:r>
          </a:p>
          <a:p>
            <a:pPr algn="just"/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   의한 데이터 타입이라고 합니다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 </a:t>
            </a:r>
          </a:p>
          <a:p>
            <a:endParaRPr lang="en-US" altLang="ko-K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00150" y="730250"/>
            <a:ext cx="4454525" cy="3341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ko-KR" smtClean="0"/>
          </a:p>
          <a:p>
            <a:r>
              <a:rPr lang="en-US" altLang="ko-KR" b="1" smtClean="0"/>
              <a:t>  . SCLAR </a:t>
            </a:r>
            <a:r>
              <a:rPr lang="ko-KR" altLang="en-US" b="1" smtClean="0"/>
              <a:t>타입</a:t>
            </a:r>
          </a:p>
          <a:p>
            <a:r>
              <a:rPr lang="ko-KR" altLang="en-US" smtClean="0"/>
              <a:t> </a:t>
            </a:r>
          </a:p>
          <a:p>
            <a:r>
              <a:rPr lang="ko-KR" altLang="en-US" b="1" smtClean="0"/>
              <a:t> 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데이터 타입에서 하나의 컬럼에 오직 하나의 데이터 만을 저장할 수 있는 유형을 스칼라 타입이라고 합니다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.</a:t>
            </a:r>
          </a:p>
          <a:p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 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문자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숫자</a:t>
            </a:r>
            <a:r>
              <a:rPr lang="en-US" altLang="ko-KR" smtClean="0">
                <a:solidFill>
                  <a:srgbClr val="000000"/>
                </a:solidFill>
                <a:latin typeface="굴림체" pitchFamily="49" charset="-127"/>
              </a:rPr>
              <a:t>, </a:t>
            </a:r>
            <a:r>
              <a:rPr lang="ko-KR" altLang="en-US" smtClean="0">
                <a:solidFill>
                  <a:srgbClr val="000000"/>
                </a:solidFill>
                <a:latin typeface="굴림체" pitchFamily="49" charset="-127"/>
              </a:rPr>
              <a:t>날짜 데이터를 표현할 수  있으며 또한 저장할 수 있습니다</a:t>
            </a:r>
          </a:p>
          <a:p>
            <a:pPr algn="just"/>
            <a:endParaRPr lang="en-US" altLang="ko-KR" smtClean="0">
              <a:solidFill>
                <a:srgbClr val="000000"/>
              </a:solidFill>
              <a:latin typeface="굴림체" pitchFamily="49" charset="-127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1.jpe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image" Target="../media/image3.png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image" Target="../media/image2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9" descr="쿡북로고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977578" y="595313"/>
            <a:ext cx="1216025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 userDrawn="1"/>
        </p:nvSpPr>
        <p:spPr bwMode="auto">
          <a:xfrm>
            <a:off x="2215021" y="629398"/>
            <a:ext cx="2829337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데이터베이스 개론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(2</a:t>
            </a:r>
            <a:r>
              <a:rPr lang="ko-KR" altLang="en-US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판</a:t>
            </a:r>
            <a:r>
              <a:rPr lang="en-US" altLang="ko-KR" sz="1800" dirty="0" smtClean="0">
                <a:solidFill>
                  <a:prstClr val="black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de-DE" altLang="ko-KR" sz="1200" dirty="0" smtClean="0">
              <a:solidFill>
                <a:prstClr val="black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7"/>
          <p:cNvSpPr txBox="1"/>
          <p:nvPr userDrawn="1"/>
        </p:nvSpPr>
        <p:spPr>
          <a:xfrm>
            <a:off x="612453" y="1700213"/>
            <a:ext cx="7991475" cy="135421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>
              <a:defRPr/>
            </a:pPr>
            <a:endParaRPr lang="en-US" altLang="ko-KR" sz="1000" dirty="0">
              <a:solidFill>
                <a:srgbClr val="222222"/>
              </a:solidFill>
            </a:endParaRPr>
          </a:p>
          <a:p>
            <a:pPr>
              <a:defRPr/>
            </a:pPr>
            <a:r>
              <a:rPr lang="en-US" altLang="ko-KR" sz="1400" b="1" dirty="0">
                <a:solidFill>
                  <a:srgbClr val="FF0000"/>
                </a:solidFill>
              </a:rPr>
              <a:t>[</a:t>
            </a:r>
            <a:r>
              <a:rPr lang="ko-KR" altLang="en-US" sz="1400" b="1" dirty="0">
                <a:solidFill>
                  <a:srgbClr val="FF0000"/>
                </a:solidFill>
              </a:rPr>
              <a:t>강의교안 이용 안내</a:t>
            </a:r>
            <a:r>
              <a:rPr lang="en-US" altLang="ko-KR" sz="1400" b="1" dirty="0">
                <a:solidFill>
                  <a:srgbClr val="FF0000"/>
                </a:solidFill>
              </a:rPr>
              <a:t>]</a:t>
            </a:r>
          </a:p>
          <a:p>
            <a:pPr>
              <a:defRPr/>
            </a:pPr>
            <a:endParaRPr lang="en-US" altLang="ko-KR" sz="1000" dirty="0">
              <a:solidFill>
                <a:prstClr val="black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prstClr val="black"/>
                </a:solidFill>
              </a:rPr>
              <a:t>본 강의교안의 저작권은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한빛아카데미</a:t>
            </a:r>
            <a:r>
              <a:rPr lang="ko-KR" altLang="en-US" sz="1000" dirty="0" smtClean="0">
                <a:solidFill>
                  <a:prstClr val="black"/>
                </a:solidFill>
              </a:rPr>
              <a:t>㈜</a:t>
            </a:r>
            <a:r>
              <a:rPr lang="ko-KR" altLang="en-US" sz="1000" dirty="0">
                <a:solidFill>
                  <a:prstClr val="black"/>
                </a:solidFill>
              </a:rPr>
              <a:t>에 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r>
              <a:rPr lang="ko-KR" altLang="en-US" sz="1000" dirty="0">
                <a:solidFill>
                  <a:srgbClr val="222222"/>
                </a:solidFill>
              </a:rPr>
              <a:t> </a:t>
            </a:r>
            <a:endParaRPr lang="en-US" altLang="ko-KR" sz="1000" dirty="0">
              <a:solidFill>
                <a:srgbClr val="222222"/>
              </a:solidFill>
            </a:endParaRPr>
          </a:p>
          <a:p>
            <a:pPr marL="171450" indent="-171450">
              <a:lnSpc>
                <a:spcPct val="120000"/>
              </a:lnSpc>
              <a:buFont typeface="Arial" pitchFamily="34" charset="0"/>
              <a:buChar char="•"/>
              <a:defRPr/>
            </a:pPr>
            <a:r>
              <a:rPr lang="ko-KR" altLang="en-US" sz="1000" u="sng" dirty="0">
                <a:solidFill>
                  <a:srgbClr val="222222"/>
                </a:solidFill>
              </a:rPr>
              <a:t>이 자료를 무단으로 전제하거나 배포할 경우 저작권법 </a:t>
            </a:r>
            <a:r>
              <a:rPr lang="en-US" altLang="ko-KR" sz="1000" u="sng" dirty="0">
                <a:solidFill>
                  <a:srgbClr val="222222"/>
                </a:solidFill>
              </a:rPr>
              <a:t>136</a:t>
            </a:r>
            <a:r>
              <a:rPr lang="ko-KR" altLang="en-US" sz="1000" u="sng" dirty="0">
                <a:solidFill>
                  <a:srgbClr val="222222"/>
                </a:solidFill>
              </a:rPr>
              <a:t>조에 의거하여 최고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>
                <a:solidFill>
                  <a:srgbClr val="222222"/>
                </a:solidFill>
              </a:rPr>
              <a:t>년 이하의 </a:t>
            </a:r>
            <a:r>
              <a:rPr lang="ko-KR" altLang="en-US" sz="1000" u="sng" dirty="0" smtClean="0">
                <a:solidFill>
                  <a:srgbClr val="222222"/>
                </a:solidFill>
              </a:rPr>
              <a:t>징역</a:t>
            </a:r>
            <a:r>
              <a:rPr lang="en-US" altLang="ko-KR" sz="1000" u="sng" dirty="0" smtClean="0">
                <a:solidFill>
                  <a:srgbClr val="222222"/>
                </a:solidFill>
              </a:rPr>
              <a:t> </a:t>
            </a:r>
            <a:r>
              <a:rPr lang="ko-KR" altLang="en-US" sz="1000" u="sng" dirty="0">
                <a:solidFill>
                  <a:srgbClr val="222222"/>
                </a:solidFill>
              </a:rPr>
              <a:t>또는 </a:t>
            </a:r>
            <a:r>
              <a:rPr lang="en-US" altLang="ko-KR" sz="1000" u="sng" dirty="0">
                <a:solidFill>
                  <a:srgbClr val="222222"/>
                </a:solidFill>
              </a:rPr>
              <a:t>5</a:t>
            </a:r>
            <a:r>
              <a:rPr lang="ko-KR" altLang="en-US" sz="1000" u="sng" dirty="0" err="1">
                <a:solidFill>
                  <a:srgbClr val="222222"/>
                </a:solidFill>
              </a:rPr>
              <a:t>천만원</a:t>
            </a:r>
            <a:r>
              <a:rPr lang="ko-KR" altLang="en-US" sz="1000" u="sng" dirty="0">
                <a:solidFill>
                  <a:srgbClr val="222222"/>
                </a:solidFill>
              </a:rPr>
              <a:t> 이하의 벌금에 처할 수 있고 이를 병과</a:t>
            </a:r>
            <a:r>
              <a:rPr lang="en-US" altLang="ko-KR" sz="1000" u="sng" dirty="0">
                <a:solidFill>
                  <a:srgbClr val="222222"/>
                </a:solidFill>
              </a:rPr>
              <a:t>(</a:t>
            </a:r>
            <a:r>
              <a:rPr lang="ko-KR" altLang="en-US" sz="1000" u="sng" dirty="0">
                <a:solidFill>
                  <a:srgbClr val="222222"/>
                </a:solidFill>
              </a:rPr>
              <a:t>倂科</a:t>
            </a:r>
            <a:r>
              <a:rPr lang="en-US" altLang="ko-KR" sz="1000" u="sng" dirty="0">
                <a:solidFill>
                  <a:srgbClr val="222222"/>
                </a:solidFill>
              </a:rPr>
              <a:t>)</a:t>
            </a:r>
            <a:r>
              <a:rPr lang="ko-KR" altLang="en-US" sz="1000" u="sng" dirty="0">
                <a:solidFill>
                  <a:srgbClr val="222222"/>
                </a:solidFill>
              </a:rPr>
              <a:t>할 수도 있습니다</a:t>
            </a:r>
            <a:r>
              <a:rPr lang="en-US" altLang="ko-KR" sz="1000" u="sng" dirty="0">
                <a:solidFill>
                  <a:srgbClr val="222222"/>
                </a:solidFill>
              </a:rPr>
              <a:t>.</a:t>
            </a:r>
          </a:p>
          <a:p>
            <a:pPr>
              <a:lnSpc>
                <a:spcPct val="120000"/>
              </a:lnSpc>
              <a:defRPr/>
            </a:pP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549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69"/>
          <p:cNvGrpSpPr>
            <a:grpSpLocks/>
          </p:cNvGrpSpPr>
          <p:nvPr userDrawn="1">
            <p:custDataLst>
              <p:tags r:id="rId1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28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5" name="Rectangle 2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09600" y="5791200"/>
            <a:ext cx="7924800" cy="685800"/>
          </a:xfrm>
          <a:prstGeom prst="rect">
            <a:avLst/>
          </a:prstGeom>
        </p:spPr>
        <p:txBody>
          <a:bodyPr/>
          <a:lstStyle>
            <a:lvl1pPr algn="ctr">
              <a:defRPr sz="4400" b="0" i="0" baseline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lvl="0"/>
            <a:r>
              <a:rPr lang="ko-KR" altLang="en-US" noProof="0" dirty="0" err="1" smtClean="0"/>
              <a:t>장제목</a:t>
            </a:r>
            <a:endParaRPr lang="en-US" altLang="ko-KR" noProof="0" dirty="0" smtClean="0"/>
          </a:p>
        </p:txBody>
      </p:sp>
      <p:sp>
        <p:nvSpPr>
          <p:cNvPr id="37" name="모서리가 둥근 직사각형 36"/>
          <p:cNvSpPr/>
          <p:nvPr userDrawn="1">
            <p:custDataLst>
              <p:tags r:id="rId3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8" name="그림 29" descr="쿡북로고.jpg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34" y="159730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모서리가 둥근 직사각형 38"/>
          <p:cNvSpPr/>
          <p:nvPr userDrawn="1">
            <p:custDataLst>
              <p:tags r:id="rId5"/>
            </p:custDataLst>
          </p:nvPr>
        </p:nvSpPr>
        <p:spPr>
          <a:xfrm>
            <a:off x="7596336" y="70751"/>
            <a:ext cx="1380015" cy="890223"/>
          </a:xfrm>
          <a:prstGeom prst="roundRect">
            <a:avLst>
              <a:gd name="adj" fmla="val 2840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1" name="Group 169"/>
          <p:cNvGrpSpPr>
            <a:grpSpLocks/>
          </p:cNvGrpSpPr>
          <p:nvPr userDrawn="1">
            <p:custDataLst>
              <p:tags r:id="rId6"/>
            </p:custDataLst>
          </p:nvPr>
        </p:nvGrpSpPr>
        <p:grpSpPr bwMode="auto">
          <a:xfrm>
            <a:off x="7773987" y="65357"/>
            <a:ext cx="1123950" cy="744545"/>
            <a:chOff x="4897" y="107"/>
            <a:chExt cx="708" cy="469"/>
          </a:xfrm>
        </p:grpSpPr>
        <p:sp>
          <p:nvSpPr>
            <p:cNvPr id="42" name="Freeform 164"/>
            <p:cNvSpPr>
              <a:spLocks/>
            </p:cNvSpPr>
            <p:nvPr userDrawn="1"/>
          </p:nvSpPr>
          <p:spPr bwMode="gray">
            <a:xfrm flipH="1">
              <a:off x="5377" y="345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4A2D2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Freeform 166"/>
            <p:cNvSpPr>
              <a:spLocks/>
            </p:cNvSpPr>
            <p:nvPr userDrawn="1"/>
          </p:nvSpPr>
          <p:spPr bwMode="gray">
            <a:xfrm flipH="1">
              <a:off x="5378" y="107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4" name="Freeform 167"/>
            <p:cNvSpPr>
              <a:spLocks/>
            </p:cNvSpPr>
            <p:nvPr userDrawn="1"/>
          </p:nvSpPr>
          <p:spPr bwMode="gray">
            <a:xfrm flipH="1">
              <a:off x="5134" y="349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5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68"/>
            <p:cNvSpPr>
              <a:spLocks/>
            </p:cNvSpPr>
            <p:nvPr userDrawn="1"/>
          </p:nvSpPr>
          <p:spPr bwMode="gray">
            <a:xfrm flipH="1">
              <a:off x="4897" y="118"/>
              <a:ext cx="227" cy="227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9BBD98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Freeform 170"/>
          <p:cNvSpPr>
            <a:spLocks/>
          </p:cNvSpPr>
          <p:nvPr userDrawn="1">
            <p:custDataLst>
              <p:tags r:id="rId7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8" name="Freeform 171"/>
          <p:cNvSpPr>
            <a:spLocks/>
          </p:cNvSpPr>
          <p:nvPr userDrawn="1">
            <p:custDataLst>
              <p:tags r:id="rId8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49" name="Freeform 170"/>
          <p:cNvSpPr>
            <a:spLocks/>
          </p:cNvSpPr>
          <p:nvPr userDrawn="1">
            <p:custDataLst>
              <p:tags r:id="rId9"/>
            </p:custDataLst>
          </p:nvPr>
        </p:nvSpPr>
        <p:spPr bwMode="gray">
          <a:xfrm>
            <a:off x="515982" y="116839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A1D1F1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sp>
        <p:nvSpPr>
          <p:cNvPr id="50" name="Freeform 171"/>
          <p:cNvSpPr>
            <a:spLocks/>
          </p:cNvSpPr>
          <p:nvPr userDrawn="1">
            <p:custDataLst>
              <p:tags r:id="rId10"/>
            </p:custDataLst>
          </p:nvPr>
        </p:nvSpPr>
        <p:spPr bwMode="gray">
          <a:xfrm>
            <a:off x="139700" y="432928"/>
            <a:ext cx="360000" cy="360000"/>
          </a:xfrm>
          <a:custGeom>
            <a:avLst/>
            <a:gdLst>
              <a:gd name="T0" fmla="*/ 0 w 832"/>
              <a:gd name="T1" fmla="*/ 120 h 834"/>
              <a:gd name="T2" fmla="*/ 112 w 832"/>
              <a:gd name="T3" fmla="*/ 3 h 834"/>
              <a:gd name="T4" fmla="*/ 727 w 832"/>
              <a:gd name="T5" fmla="*/ 3 h 834"/>
              <a:gd name="T6" fmla="*/ 832 w 832"/>
              <a:gd name="T7" fmla="*/ 106 h 834"/>
              <a:gd name="T8" fmla="*/ 832 w 832"/>
              <a:gd name="T9" fmla="*/ 726 h 834"/>
              <a:gd name="T10" fmla="*/ 742 w 832"/>
              <a:gd name="T11" fmla="*/ 832 h 834"/>
              <a:gd name="T12" fmla="*/ 106 w 832"/>
              <a:gd name="T13" fmla="*/ 834 h 834"/>
              <a:gd name="T14" fmla="*/ 1 w 832"/>
              <a:gd name="T15" fmla="*/ 729 h 834"/>
              <a:gd name="T16" fmla="*/ 0 w 832"/>
              <a:gd name="T17" fmla="*/ 120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32" h="834">
                <a:moveTo>
                  <a:pt x="0" y="120"/>
                </a:moveTo>
                <a:cubicBezTo>
                  <a:pt x="0" y="120"/>
                  <a:pt x="6" y="0"/>
                  <a:pt x="112" y="3"/>
                </a:cubicBezTo>
                <a:cubicBezTo>
                  <a:pt x="419" y="3"/>
                  <a:pt x="727" y="3"/>
                  <a:pt x="727" y="3"/>
                </a:cubicBezTo>
                <a:cubicBezTo>
                  <a:pt x="832" y="14"/>
                  <a:pt x="832" y="106"/>
                  <a:pt x="832" y="106"/>
                </a:cubicBezTo>
                <a:cubicBezTo>
                  <a:pt x="832" y="106"/>
                  <a:pt x="832" y="416"/>
                  <a:pt x="832" y="726"/>
                </a:cubicBezTo>
                <a:cubicBezTo>
                  <a:pt x="826" y="820"/>
                  <a:pt x="742" y="832"/>
                  <a:pt x="742" y="832"/>
                </a:cubicBezTo>
                <a:lnTo>
                  <a:pt x="106" y="834"/>
                </a:lnTo>
                <a:cubicBezTo>
                  <a:pt x="106" y="834"/>
                  <a:pt x="4" y="824"/>
                  <a:pt x="1" y="729"/>
                </a:cubicBezTo>
                <a:cubicBezTo>
                  <a:pt x="0" y="424"/>
                  <a:pt x="0" y="120"/>
                  <a:pt x="0" y="120"/>
                </a:cubicBezTo>
                <a:close/>
              </a:path>
            </a:pathLst>
          </a:custGeom>
          <a:solidFill>
            <a:srgbClr val="9BBD98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cap="flat" cmpd="sng">
                <a:solidFill>
                  <a:srgbClr val="FFFFFF">
                    <a:alpha val="70000"/>
                  </a:srgbClr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12393903" algn="ctr" rotWithShape="0">
                    <a:schemeClr val="tx2"/>
                  </a:outerShdw>
                </a:effectLst>
              </a14:hiddenEffects>
            </a:ext>
          </a:extLst>
        </p:spPr>
        <p:txBody>
          <a:bodyPr/>
          <a:lstStyle/>
          <a:p>
            <a:pPr latinLnBrk="0">
              <a:defRPr/>
            </a:pPr>
            <a:endParaRPr lang="ko-KR" altLang="en-US" kern="0" smtClean="0">
              <a:solidFill>
                <a:sysClr val="windowText" lastClr="00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10" y="728700"/>
            <a:ext cx="3852052" cy="4816800"/>
          </a:xfrm>
          <a:prstGeom prst="rect">
            <a:avLst/>
          </a:prstGeom>
        </p:spPr>
      </p:pic>
      <p:grpSp>
        <p:nvGrpSpPr>
          <p:cNvPr id="24" name="그룹 23"/>
          <p:cNvGrpSpPr/>
          <p:nvPr userDrawn="1"/>
        </p:nvGrpSpPr>
        <p:grpSpPr>
          <a:xfrm>
            <a:off x="-22078" y="-26127"/>
            <a:ext cx="9187200" cy="6894919"/>
            <a:chOff x="-22078" y="-26127"/>
            <a:chExt cx="9187200" cy="6894919"/>
          </a:xfrm>
        </p:grpSpPr>
        <p:pic>
          <p:nvPicPr>
            <p:cNvPr id="25" name="그림 24"/>
            <p:cNvPicPr>
              <a:picLocks noChangeAspect="1"/>
            </p:cNvPicPr>
            <p:nvPr userDrawn="1">
              <p:custDataLst>
                <p:tags r:id="rId11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2078" y="-26127"/>
              <a:ext cx="9180000" cy="6891104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33" name="그룹 32"/>
            <p:cNvGrpSpPr/>
            <p:nvPr userDrawn="1"/>
          </p:nvGrpSpPr>
          <p:grpSpPr>
            <a:xfrm>
              <a:off x="-22078" y="-21608"/>
              <a:ext cx="9187200" cy="6890400"/>
              <a:chOff x="-22078" y="-21608"/>
              <a:chExt cx="9187200" cy="6890400"/>
            </a:xfrm>
          </p:grpSpPr>
          <p:cxnSp>
            <p:nvCxnSpPr>
              <p:cNvPr id="34" name="직선 연결선 33"/>
              <p:cNvCxnSpPr/>
              <p:nvPr userDrawn="1"/>
            </p:nvCxnSpPr>
            <p:spPr>
              <a:xfrm>
                <a:off x="-22078" y="-17804"/>
                <a:ext cx="9187200" cy="0"/>
              </a:xfrm>
              <a:prstGeom prst="line">
                <a:avLst/>
              </a:prstGeom>
              <a:ln w="28575">
                <a:solidFill>
                  <a:srgbClr val="9BBD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 userDrawn="1"/>
            </p:nvCxnSpPr>
            <p:spPr>
              <a:xfrm>
                <a:off x="-22078" y="6858000"/>
                <a:ext cx="9187200" cy="0"/>
              </a:xfrm>
              <a:prstGeom prst="line">
                <a:avLst/>
              </a:prstGeom>
              <a:ln w="28575">
                <a:solidFill>
                  <a:srgbClr val="9BBD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 userDrawn="1"/>
            </p:nvCxnSpPr>
            <p:spPr>
              <a:xfrm rot="5400000">
                <a:off x="-3453179" y="3422129"/>
                <a:ext cx="6886800" cy="0"/>
              </a:xfrm>
              <a:prstGeom prst="line">
                <a:avLst/>
              </a:prstGeom>
              <a:ln w="28575">
                <a:solidFill>
                  <a:srgbClr val="9BBD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 userDrawn="1"/>
            </p:nvCxnSpPr>
            <p:spPr>
              <a:xfrm rot="5400000">
                <a:off x="5709753" y="3423592"/>
                <a:ext cx="6890400" cy="0"/>
              </a:xfrm>
              <a:prstGeom prst="line">
                <a:avLst/>
              </a:prstGeom>
              <a:ln w="28575">
                <a:solidFill>
                  <a:srgbClr val="9BBD9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05662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본문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297475" y="1140544"/>
            <a:ext cx="8550000" cy="5543705"/>
          </a:xfrm>
        </p:spPr>
        <p:txBody>
          <a:bodyPr>
            <a:normAutofit/>
          </a:bodyPr>
          <a:lstStyle>
            <a:lvl1pPr>
              <a:defRPr sz="2400" b="1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buClr>
                <a:srgbClr val="CC6633"/>
              </a:buClr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 w="19050">
            <a:solidFill>
              <a:srgbClr val="64515B"/>
            </a:solidFill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254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장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395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학습목표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97475" y="152712"/>
            <a:ext cx="8595005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297475" y="5364215"/>
            <a:ext cx="8550000" cy="1320034"/>
          </a:xfrm>
        </p:spPr>
        <p:txBody>
          <a:bodyPr>
            <a:normAutofit/>
          </a:bodyPr>
          <a:lstStyle>
            <a:lvl1pPr marL="534988" marR="0" indent="-2635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lang="ko-KR" altLang="en-US" sz="1400" b="1" kern="1200" baseline="0" noProof="0" dirty="0" smtClean="0">
                <a:solidFill>
                  <a:schemeClr val="accent3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>
              <a:buClr>
                <a:srgbClr val="CC6633"/>
              </a:buClr>
              <a:defRPr sz="20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>
              <a:defRPr sz="18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>
              <a:defRPr sz="16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>
              <a:defRPr sz="1400" baseline="0"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</a:lstStyle>
          <a:p>
            <a:pPr marL="449263" marR="0" lvl="0" indent="-177800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  <a:lumOff val="50000"/>
                </a:schemeClr>
              </a:buClr>
              <a:buSzPct val="80000"/>
              <a:buFont typeface="Arial" panose="020B0604020202020204" pitchFamily="34" charset="0"/>
              <a:buChar char="►"/>
              <a:tabLst/>
              <a:defRPr/>
            </a:pPr>
            <a:r>
              <a:rPr kumimoji="0" lang="ko-KR" alt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anose="020B0503020000020004" pitchFamily="50" charset="-127"/>
                <a:cs typeface="Arial" pitchFamily="34" charset="0"/>
              </a:rPr>
              <a:t>마스터 텍스트 스타일을 편집합니다</a:t>
            </a:r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96525" y="812921"/>
            <a:ext cx="7668000" cy="0"/>
          </a:xfrm>
          <a:prstGeom prst="line">
            <a:avLst/>
          </a:prstGeom>
          <a:ln w="19050">
            <a:solidFill>
              <a:srgbClr val="64515B"/>
            </a:solidFill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11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161511" y="6561139"/>
            <a:ext cx="87390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fld id="{033B4838-7E5D-4E73-BD5A-D91E0EFAE053}" type="slidenum">
              <a:rPr lang="en-US" altLang="ko-KR" sz="10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 algn="r"/>
              <a:t>‹#›</a:t>
            </a:fld>
            <a:endParaRPr lang="ko-KR" altLang="en-US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77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/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  <p:custDataLst>
              <p:tags r:id="rId2"/>
            </p:custDataLst>
          </p:nvPr>
        </p:nvSpPr>
        <p:spPr>
          <a:xfrm>
            <a:off x="385763" y="1042987"/>
            <a:ext cx="3960812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2"/>
            <p:custDataLst>
              <p:tags r:id="rId3"/>
            </p:custDataLst>
          </p:nvPr>
        </p:nvSpPr>
        <p:spPr>
          <a:xfrm>
            <a:off x="4527550" y="1042987"/>
            <a:ext cx="4230688" cy="5482800"/>
          </a:xfrm>
        </p:spPr>
        <p:txBody>
          <a:bodyPr/>
          <a:lstStyle>
            <a:lvl1pPr>
              <a:defRPr sz="2400" b="1"/>
            </a:lvl1pPr>
            <a:lvl2pPr>
              <a:defRPr sz="2000" b="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8" name="Line 10"/>
          <p:cNvSpPr>
            <a:spLocks noChangeShapeType="1"/>
          </p:cNvSpPr>
          <p:nvPr userDrawn="1">
            <p:custDataLst>
              <p:tags r:id="rId4"/>
            </p:custDataLst>
          </p:nvPr>
        </p:nvSpPr>
        <p:spPr bwMode="auto">
          <a:xfrm>
            <a:off x="386535" y="773705"/>
            <a:ext cx="7668000" cy="0"/>
          </a:xfrm>
          <a:prstGeom prst="line">
            <a:avLst/>
          </a:prstGeom>
          <a:ln w="19050">
            <a:solidFill>
              <a:srgbClr val="996666"/>
            </a:solidFill>
            <a:headEnd/>
            <a:tailEnd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385763" y="152712"/>
            <a:ext cx="8506717" cy="596671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192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  <p:custDataLst>
              <p:tags r:id="rId1"/>
            </p:custDataLst>
          </p:nvPr>
        </p:nvSpPr>
        <p:spPr>
          <a:xfrm>
            <a:off x="139700" y="6525345"/>
            <a:ext cx="8756650" cy="280046"/>
          </a:xfrm>
          <a:prstGeom prst="rect">
            <a:avLst/>
          </a:prstGeom>
        </p:spPr>
        <p:txBody>
          <a:bodyPr/>
          <a:lstStyle>
            <a:lvl1pPr>
              <a:defRPr b="1" i="1"/>
            </a:lvl1pPr>
          </a:lstStyle>
          <a:p>
            <a:pPr latinLnBrk="0"/>
            <a:fld id="{926EA8F1-C76B-4BC6-98C4-C2D2384EDDB7}" type="slidenum">
              <a:rPr lang="en-US" altLang="ko-KR" kern="0" smtClean="0">
                <a:solidFill>
                  <a:prstClr val="black"/>
                </a:solidFill>
                <a:latin typeface="Verdana"/>
              </a:rPr>
              <a:pPr latinLnBrk="0"/>
              <a:t>‹#›</a:t>
            </a:fld>
            <a:endParaRPr lang="en-US" altLang="ko-KR" kern="0" dirty="0">
              <a:solidFill>
                <a:prstClr val="black"/>
              </a:solidFill>
              <a:latin typeface="Verdana"/>
            </a:endParaRPr>
          </a:p>
        </p:txBody>
      </p:sp>
      <p:sp>
        <p:nvSpPr>
          <p:cNvPr id="9" name="AutoShap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AutoShape 3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8" name="Line 5"/>
          <p:cNvSpPr>
            <a:spLocks noChangeShapeType="1"/>
          </p:cNvSpPr>
          <p:nvPr userDrawn="1">
            <p:custDataLst>
              <p:tags r:id="rId5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rgbClr val="D9D1D5"/>
                </a:solidFill>
                <a:latin typeface="HY견명조" pitchFamily="18" charset="-127"/>
                <a:ea typeface="HY견명조" pitchFamily="18" charset="-127"/>
              </a:rPr>
              <a:t>Thank You</a:t>
            </a:r>
            <a:endParaRPr lang="en-US" altLang="ko-KR" sz="4400" b="1" dirty="0">
              <a:solidFill>
                <a:srgbClr val="D9D1D5"/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9215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286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6.xml"/><Relationship Id="rId10" Type="http://schemas.openxmlformats.org/officeDocument/2006/relationships/tags" Target="../tags/tag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텍스트 개체 틀 60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296523" y="980727"/>
            <a:ext cx="8550952" cy="560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ko-KR" altLang="en-US" sz="23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둘째 수준</a:t>
            </a:r>
          </a:p>
          <a:p>
            <a:pPr marL="714375" marR="0" lvl="2" indent="-174625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셋째 수준</a:t>
            </a:r>
          </a:p>
          <a:p>
            <a:pPr marL="896938" marR="0" lvl="3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넷째 수준</a:t>
            </a:r>
          </a:p>
          <a:p>
            <a:pPr marL="1166813" marR="0" lvl="4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다섯째 수준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제목 개체 틀 65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296523" y="158476"/>
            <a:ext cx="8550952" cy="678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grpSp>
        <p:nvGrpSpPr>
          <p:cNvPr id="30" name="그룹 29"/>
          <p:cNvGrpSpPr>
            <a:grpSpLocks noChangeAspect="1"/>
          </p:cNvGrpSpPr>
          <p:nvPr userDrawn="1"/>
        </p:nvGrpSpPr>
        <p:grpSpPr>
          <a:xfrm>
            <a:off x="8046094" y="233645"/>
            <a:ext cx="807681" cy="551288"/>
            <a:chOff x="7803691" y="136426"/>
            <a:chExt cx="1089179" cy="743427"/>
          </a:xfrm>
        </p:grpSpPr>
        <p:sp>
          <p:nvSpPr>
            <p:cNvPr id="46" name="Freeform 171"/>
            <p:cNvSpPr>
              <a:spLocks/>
            </p:cNvSpPr>
            <p:nvPr userDrawn="1">
              <p:custDataLst>
                <p:tags r:id="rId12"/>
              </p:custDataLst>
            </p:nvPr>
          </p:nvSpPr>
          <p:spPr bwMode="gray">
            <a:xfrm>
              <a:off x="8532870" y="136426"/>
              <a:ext cx="360000" cy="360000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64515B"/>
            </a:solidFill>
            <a:ln>
              <a:noFill/>
            </a:ln>
            <a:effectLst/>
            <a:extLst/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4" name="Freeform 171"/>
            <p:cNvSpPr>
              <a:spLocks/>
            </p:cNvSpPr>
            <p:nvPr userDrawn="1">
              <p:custDataLst>
                <p:tags r:id="rId13"/>
              </p:custDataLst>
            </p:nvPr>
          </p:nvSpPr>
          <p:spPr bwMode="gray">
            <a:xfrm>
              <a:off x="8147923" y="519853"/>
              <a:ext cx="360000" cy="360000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64515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5" name="Freeform 171"/>
            <p:cNvSpPr>
              <a:spLocks/>
            </p:cNvSpPr>
            <p:nvPr userDrawn="1">
              <p:custDataLst>
                <p:tags r:id="rId14"/>
              </p:custDataLst>
            </p:nvPr>
          </p:nvSpPr>
          <p:spPr bwMode="gray">
            <a:xfrm>
              <a:off x="8532870" y="519853"/>
              <a:ext cx="360000" cy="360000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E57A7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 cap="flat" cmpd="sng">
                  <a:solidFill>
                    <a:srgbClr val="FFFFFF">
                      <a:alpha val="70000"/>
                    </a:srgbClr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28398" dir="12393903" algn="ctr" rotWithShape="0">
                      <a:schemeClr val="tx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5" name="Freeform 170"/>
            <p:cNvSpPr>
              <a:spLocks/>
            </p:cNvSpPr>
            <p:nvPr userDrawn="1">
              <p:custDataLst>
                <p:tags r:id="rId15"/>
              </p:custDataLst>
            </p:nvPr>
          </p:nvSpPr>
          <p:spPr bwMode="gray">
            <a:xfrm>
              <a:off x="7803691" y="136426"/>
              <a:ext cx="360000" cy="360000"/>
            </a:xfrm>
            <a:custGeom>
              <a:avLst/>
              <a:gdLst>
                <a:gd name="T0" fmla="*/ 0 w 832"/>
                <a:gd name="T1" fmla="*/ 120 h 834"/>
                <a:gd name="T2" fmla="*/ 112 w 832"/>
                <a:gd name="T3" fmla="*/ 3 h 834"/>
                <a:gd name="T4" fmla="*/ 727 w 832"/>
                <a:gd name="T5" fmla="*/ 3 h 834"/>
                <a:gd name="T6" fmla="*/ 832 w 832"/>
                <a:gd name="T7" fmla="*/ 106 h 834"/>
                <a:gd name="T8" fmla="*/ 832 w 832"/>
                <a:gd name="T9" fmla="*/ 726 h 834"/>
                <a:gd name="T10" fmla="*/ 742 w 832"/>
                <a:gd name="T11" fmla="*/ 832 h 834"/>
                <a:gd name="T12" fmla="*/ 106 w 832"/>
                <a:gd name="T13" fmla="*/ 834 h 834"/>
                <a:gd name="T14" fmla="*/ 1 w 832"/>
                <a:gd name="T15" fmla="*/ 729 h 834"/>
                <a:gd name="T16" fmla="*/ 0 w 832"/>
                <a:gd name="T17" fmla="*/ 12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2" h="834">
                  <a:moveTo>
                    <a:pt x="0" y="120"/>
                  </a:moveTo>
                  <a:cubicBezTo>
                    <a:pt x="0" y="120"/>
                    <a:pt x="6" y="0"/>
                    <a:pt x="112" y="3"/>
                  </a:cubicBezTo>
                  <a:cubicBezTo>
                    <a:pt x="419" y="3"/>
                    <a:pt x="727" y="3"/>
                    <a:pt x="727" y="3"/>
                  </a:cubicBezTo>
                  <a:cubicBezTo>
                    <a:pt x="832" y="14"/>
                    <a:pt x="832" y="106"/>
                    <a:pt x="832" y="106"/>
                  </a:cubicBezTo>
                  <a:cubicBezTo>
                    <a:pt x="832" y="106"/>
                    <a:pt x="832" y="416"/>
                    <a:pt x="832" y="726"/>
                  </a:cubicBezTo>
                  <a:cubicBezTo>
                    <a:pt x="826" y="820"/>
                    <a:pt x="742" y="832"/>
                    <a:pt x="742" y="832"/>
                  </a:cubicBezTo>
                  <a:lnTo>
                    <a:pt x="106" y="834"/>
                  </a:lnTo>
                  <a:cubicBezTo>
                    <a:pt x="106" y="834"/>
                    <a:pt x="4" y="824"/>
                    <a:pt x="1" y="729"/>
                  </a:cubicBezTo>
                  <a:cubicBezTo>
                    <a:pt x="0" y="424"/>
                    <a:pt x="0" y="120"/>
                    <a:pt x="0" y="120"/>
                  </a:cubicBezTo>
                  <a:close/>
                </a:path>
              </a:pathLst>
            </a:custGeom>
            <a:solidFill>
              <a:srgbClr val="C3A6B3"/>
            </a:solidFill>
            <a:ln>
              <a:noFill/>
            </a:ln>
            <a:effectLst/>
            <a:extLst/>
          </p:spPr>
          <p:txBody>
            <a:bodyPr/>
            <a:lstStyle/>
            <a:p>
              <a:pPr latinLnBrk="0">
                <a:defRPr/>
              </a:pPr>
              <a:endParaRPr lang="ko-KR" altLang="en-US" kern="0" smtClean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34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200" b="1" kern="1200" dirty="0">
          <a:solidFill>
            <a:srgbClr val="64515B"/>
          </a:solidFill>
          <a:latin typeface="+mj-ea"/>
          <a:ea typeface="+mj-ea"/>
          <a:cs typeface="+mj-cs"/>
        </a:defRPr>
      </a:lvl1pPr>
    </p:titleStyle>
    <p:bodyStyle>
      <a:lvl1pPr marL="342900" marR="0" indent="-342900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v"/>
        <a:tabLst/>
        <a:defRPr sz="23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39750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64515B"/>
        </a:buClr>
        <a:buSzTx/>
        <a:buFont typeface="Wingdings" pitchFamily="2" charset="2"/>
        <a:buChar char="§"/>
        <a:tabLst/>
        <a:defRPr sz="24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14375" marR="0" indent="-174625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>
          <a:srgbClr val="4F784C"/>
        </a:buClr>
        <a:buSzTx/>
        <a:buFontTx/>
        <a:buChar char="•"/>
        <a:tabLst/>
        <a:defRPr sz="20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96938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–"/>
        <a:tabLst/>
        <a:defRPr sz="18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66813" marR="0" indent="-182563" algn="l" defTabSz="914400" rtl="0" eaLnBrk="1" fontAlgn="base" latinLnBrk="1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Tx/>
        <a:buChar char="»"/>
        <a:tabLst>
          <a:tab pos="1166813" algn="l"/>
        </a:tabLst>
        <a:defRPr sz="1600" kern="1200"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7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28259" y="1538790"/>
            <a:ext cx="6758581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dirty="0">
                <a:ln w="12700">
                  <a:solidFill>
                    <a:srgbClr val="993366"/>
                  </a:solidFill>
                  <a:prstDash val="solid"/>
                </a:ln>
                <a:solidFill>
                  <a:srgbClr val="993366"/>
                </a:solidFill>
              </a:rPr>
              <a:t>7</a:t>
            </a:r>
            <a:r>
              <a:rPr lang="ko-KR" altLang="en-US" sz="4000" b="1" dirty="0">
                <a:ln w="12700">
                  <a:solidFill>
                    <a:srgbClr val="993366"/>
                  </a:solidFill>
                  <a:prstDash val="solid"/>
                </a:ln>
                <a:solidFill>
                  <a:srgbClr val="993366"/>
                </a:solidFill>
              </a:rPr>
              <a:t>장</a:t>
            </a:r>
            <a:r>
              <a:rPr lang="en-US" altLang="ko-KR" sz="4000" b="1" dirty="0">
                <a:ln w="12700">
                  <a:solidFill>
                    <a:srgbClr val="993366"/>
                  </a:solidFill>
                  <a:prstDash val="solid"/>
                </a:ln>
                <a:solidFill>
                  <a:srgbClr val="993366"/>
                </a:solidFill>
              </a:rPr>
              <a:t>. </a:t>
            </a:r>
            <a:r>
              <a:rPr lang="ko-KR" altLang="en-US" sz="4000" b="1" dirty="0">
                <a:ln w="12700">
                  <a:solidFill>
                    <a:srgbClr val="993366"/>
                  </a:solidFill>
                  <a:prstDash val="solid"/>
                </a:ln>
                <a:solidFill>
                  <a:srgbClr val="993366"/>
                </a:solidFill>
              </a:rPr>
              <a:t>데이터베이스 언어 </a:t>
            </a:r>
            <a:r>
              <a:rPr lang="en-US" altLang="ko-KR" sz="4000" b="1" dirty="0">
                <a:ln w="12700">
                  <a:solidFill>
                    <a:srgbClr val="993366"/>
                  </a:solidFill>
                  <a:prstDash val="solid"/>
                </a:ln>
                <a:solidFill>
                  <a:srgbClr val="993366"/>
                </a:solidFill>
              </a:rPr>
              <a:t>SQL</a:t>
            </a:r>
          </a:p>
          <a:p>
            <a:pPr algn="ctr"/>
            <a:endParaRPr lang="en-US" altLang="ko-KR" sz="40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algn="ctr"/>
            <a:endParaRPr lang="en-US" altLang="ko-KR" sz="40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pPr marL="538163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64515B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srgbClr val="64515B"/>
                </a:solidFill>
                <a:latin typeface="Arial" pitchFamily="34" charset="0"/>
                <a:cs typeface="Arial" pitchFamily="34" charset="0"/>
              </a:rPr>
              <a:t>의 소개</a:t>
            </a:r>
          </a:p>
          <a:p>
            <a:pPr marL="538163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64515B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srgbClr val="64515B"/>
                </a:solidFill>
                <a:latin typeface="Arial" pitchFamily="34" charset="0"/>
                <a:cs typeface="Arial" pitchFamily="34" charset="0"/>
              </a:rPr>
              <a:t>을 이용한 데이터 정의</a:t>
            </a:r>
          </a:p>
          <a:p>
            <a:pPr marL="538163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64515B"/>
                </a:solidFill>
                <a:latin typeface="Arial" pitchFamily="34" charset="0"/>
                <a:cs typeface="Arial" pitchFamily="34" charset="0"/>
              </a:rPr>
              <a:t>SQL</a:t>
            </a:r>
            <a:r>
              <a:rPr lang="ko-KR" altLang="en-US" sz="2000" b="1" dirty="0">
                <a:solidFill>
                  <a:srgbClr val="64515B"/>
                </a:solidFill>
                <a:latin typeface="Arial" pitchFamily="34" charset="0"/>
                <a:cs typeface="Arial" pitchFamily="34" charset="0"/>
              </a:rPr>
              <a:t>을 이용한 데이터 조작</a:t>
            </a:r>
          </a:p>
          <a:p>
            <a:pPr marL="538163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 err="1">
                <a:solidFill>
                  <a:srgbClr val="64515B"/>
                </a:solidFill>
                <a:latin typeface="Arial" pitchFamily="34" charset="0"/>
                <a:cs typeface="Arial" pitchFamily="34" charset="0"/>
              </a:rPr>
              <a:t>뷰</a:t>
            </a:r>
            <a:endParaRPr lang="ko-KR" altLang="en-US" sz="2000" b="1" dirty="0">
              <a:solidFill>
                <a:srgbClr val="64515B"/>
              </a:solidFill>
              <a:latin typeface="Arial" pitchFamily="34" charset="0"/>
              <a:cs typeface="Arial" pitchFamily="34" charset="0"/>
            </a:endParaRPr>
          </a:p>
          <a:p>
            <a:pPr marL="538163" indent="-269875" fontAlgn="base">
              <a:spcBef>
                <a:spcPct val="20000"/>
              </a:spcBef>
              <a:spcAft>
                <a:spcPct val="0"/>
              </a:spcAft>
              <a:buClr>
                <a:srgbClr val="9BBB59">
                  <a:lumMod val="50000"/>
                </a:srgbClr>
              </a:buClr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rgbClr val="64515B"/>
                </a:solidFill>
                <a:latin typeface="Arial" pitchFamily="34" charset="0"/>
                <a:cs typeface="Arial" pitchFamily="34" charset="0"/>
              </a:rPr>
              <a:t>삽입 </a:t>
            </a:r>
            <a:r>
              <a:rPr lang="en-US" altLang="ko-KR" sz="2000" b="1" dirty="0">
                <a:solidFill>
                  <a:srgbClr val="64515B"/>
                </a:solidFill>
                <a:latin typeface="Arial" pitchFamily="34" charset="0"/>
                <a:cs typeface="Arial" pitchFamily="34" charset="0"/>
              </a:rPr>
              <a:t>SQL</a:t>
            </a:r>
            <a:endParaRPr lang="ko-KR" altLang="en-US" sz="2000" b="1" dirty="0">
              <a:solidFill>
                <a:srgbClr val="64515B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7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테이블 생성 </a:t>
            </a:r>
            <a:r>
              <a:rPr lang="en-US" altLang="ko-KR" dirty="0" smtClean="0"/>
              <a:t>: CREATE TABLE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116505" y="1763815"/>
            <a:ext cx="8921561" cy="3321370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96525" y="5229202"/>
            <a:ext cx="26997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 smtClean="0">
                <a:sym typeface="Wingdings"/>
              </a:rPr>
              <a:t> </a:t>
            </a:r>
            <a:r>
              <a:rPr lang="en-US" altLang="ko-KR" sz="1600" dirty="0" smtClean="0"/>
              <a:t>[ ]</a:t>
            </a:r>
            <a:r>
              <a:rPr lang="ko-KR" altLang="en-US" sz="1600" dirty="0" smtClean="0"/>
              <a:t>의 내용은 생략이 가능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96525" y="5629599"/>
            <a:ext cx="482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 smtClean="0">
                <a:sym typeface="Wingdings"/>
              </a:rPr>
              <a:t> SQL </a:t>
            </a:r>
            <a:r>
              <a:rPr lang="ko-KR" altLang="en-US" sz="1600" dirty="0" err="1" smtClean="0">
                <a:sym typeface="Wingdings"/>
              </a:rPr>
              <a:t>질의문은</a:t>
            </a:r>
            <a:r>
              <a:rPr lang="ko-KR" altLang="en-US" sz="1600" dirty="0" smtClean="0">
                <a:sym typeface="Wingdings"/>
              </a:rPr>
              <a:t> 세미콜론</a:t>
            </a:r>
            <a:r>
              <a:rPr lang="en-US" altLang="ko-KR" sz="1600" dirty="0" smtClean="0">
                <a:sym typeface="Wingdings"/>
              </a:rPr>
              <a:t>(;)</a:t>
            </a:r>
            <a:r>
              <a:rPr lang="ko-KR" altLang="en-US" sz="1600" dirty="0" smtClean="0">
                <a:sym typeface="Wingdings"/>
              </a:rPr>
              <a:t>으로</a:t>
            </a:r>
            <a:r>
              <a:rPr lang="en-US" altLang="ko-KR" sz="1600" dirty="0" smtClean="0">
                <a:sym typeface="Wingdings"/>
              </a:rPr>
              <a:t> </a:t>
            </a:r>
            <a:r>
              <a:rPr lang="ko-KR" altLang="en-US" sz="1600" dirty="0" smtClean="0">
                <a:sym typeface="Wingdings"/>
              </a:rPr>
              <a:t>문장의 끝을 표시</a:t>
            </a:r>
            <a:endParaRPr lang="en-US" altLang="ko-KR" sz="1600" dirty="0" smtClean="0">
              <a:sym typeface="Wingding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525" y="6060776"/>
            <a:ext cx="4174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70C0"/>
                </a:solidFill>
                <a:sym typeface="Wingdings"/>
              </a:rPr>
              <a:t></a:t>
            </a:r>
            <a:r>
              <a:rPr lang="en-US" altLang="ko-KR" sz="1600" dirty="0" smtClean="0">
                <a:sym typeface="Wingdings"/>
              </a:rPr>
              <a:t> SQL </a:t>
            </a:r>
            <a:r>
              <a:rPr lang="ko-KR" altLang="en-US" sz="1600" dirty="0" err="1" smtClean="0">
                <a:sym typeface="Wingdings"/>
              </a:rPr>
              <a:t>질의문은</a:t>
            </a:r>
            <a:r>
              <a:rPr lang="ko-KR" altLang="en-US" sz="1600" dirty="0" smtClean="0">
                <a:sym typeface="Wingdings"/>
              </a:rPr>
              <a:t> 대소문자를 구분하지 않음</a:t>
            </a:r>
            <a:endParaRPr lang="en-US" altLang="ko-KR" sz="1600" dirty="0" smtClean="0">
              <a:sym typeface="Wingdings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47675" y="2024062"/>
            <a:ext cx="8248650" cy="2809875"/>
            <a:chOff x="447675" y="2024062"/>
            <a:chExt cx="8248650" cy="28098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675" y="2024062"/>
              <a:ext cx="8248650" cy="28098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4660"/>
            <a:stretch/>
          </p:blipFill>
          <p:spPr>
            <a:xfrm>
              <a:off x="2906815" y="4194085"/>
              <a:ext cx="2773398" cy="257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930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75" y="1628800"/>
            <a:ext cx="8512913" cy="38885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19" y="72046"/>
            <a:ext cx="4171131" cy="20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8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16" y="1483464"/>
            <a:ext cx="6744323" cy="536068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65" y="0"/>
            <a:ext cx="3150350" cy="19336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065" y="2663915"/>
            <a:ext cx="3687444" cy="1935215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607115" y="434213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607115" y="1303491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34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테이블에 저장된 데이터를 삭제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5">
              <a:lnSpc>
                <a:spcPct val="150000"/>
              </a:lnSpc>
            </a:pPr>
            <a:endParaRPr lang="en-US" altLang="ko-KR" sz="1050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제시한 조건을 만족하는 </a:t>
            </a:r>
            <a:r>
              <a:rPr lang="ko-KR" altLang="en-US" dirty="0" err="1" smtClean="0"/>
              <a:t>투플만</a:t>
            </a:r>
            <a:r>
              <a:rPr lang="ko-KR" altLang="en-US" dirty="0" smtClean="0"/>
              <a:t> 삭제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절을 생략하면 테이블에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삭제해 빈 테이블이 됨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26325" y="2347439"/>
            <a:ext cx="7155796" cy="1260140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2386959"/>
            <a:ext cx="23050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5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608292"/>
            <a:ext cx="7593763" cy="52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1599813"/>
            <a:ext cx="7129753" cy="50084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2856979"/>
            <a:ext cx="3687444" cy="193521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065" y="0"/>
            <a:ext cx="3150350" cy="193369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5607115" y="434213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607115" y="1303491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4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60" y="1628800"/>
            <a:ext cx="8277850" cy="32077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34383" y="1052735"/>
            <a:ext cx="934316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삭제 </a:t>
            </a:r>
            <a:r>
              <a:rPr lang="en-US" altLang="ko-KR" dirty="0" smtClean="0"/>
              <a:t>: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36985" y="3065805"/>
            <a:ext cx="4320480" cy="765085"/>
          </a:xfrm>
          <a:prstGeom prst="wedgeRoundRectCallout">
            <a:avLst>
              <a:gd name="adj1" fmla="val -37771"/>
              <a:gd name="adj2" fmla="val 13409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빈 테이블이 남음</a:t>
            </a:r>
            <a:r>
              <a:rPr lang="en-US" altLang="ko-KR" sz="1600" dirty="0" smtClean="0">
                <a:solidFill>
                  <a:schemeClr val="tx1"/>
                </a:solidFill>
              </a:rPr>
              <a:t>, DROP TABLE</a:t>
            </a:r>
            <a:r>
              <a:rPr lang="ko-KR" altLang="en-US" sz="1600" dirty="0" smtClean="0">
                <a:solidFill>
                  <a:schemeClr val="tx1"/>
                </a:solidFill>
              </a:rPr>
              <a:t>과는 다름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7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 </a:t>
            </a:r>
            <a:r>
              <a:rPr lang="ko-KR" altLang="en-US" dirty="0" err="1" smtClean="0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51520" y="1140544"/>
            <a:ext cx="8910040" cy="5543705"/>
          </a:xfrm>
        </p:spPr>
        <p:txBody>
          <a:bodyPr/>
          <a:lstStyle/>
          <a:p>
            <a:r>
              <a:rPr lang="ko-KR" altLang="en-US" dirty="0" err="1" smtClean="0"/>
              <a:t>뷰</a:t>
            </a:r>
            <a:r>
              <a:rPr lang="en-US" altLang="ko-KR" dirty="0" smtClean="0"/>
              <a:t>(View)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다른 </a:t>
            </a:r>
            <a:r>
              <a:rPr lang="ko-KR" altLang="en-US" dirty="0"/>
              <a:t>테이블을 기반으로 만들어진 가상 </a:t>
            </a:r>
            <a:r>
              <a:rPr lang="ko-KR" altLang="en-US" dirty="0" smtClean="0"/>
              <a:t>테이블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실제로 저장하지 않고 논리적으로만 존재하는 테이블이지만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일반 테이블과 동일한 방법으로 사용함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다른 </a:t>
            </a:r>
            <a:r>
              <a:rPr lang="ko-KR" altLang="en-US" dirty="0" err="1"/>
              <a:t>뷰를</a:t>
            </a:r>
            <a:r>
              <a:rPr lang="ko-KR" altLang="en-US" dirty="0"/>
              <a:t> 기반으로 새로운 </a:t>
            </a:r>
            <a:r>
              <a:rPr lang="ko-KR" altLang="en-US" dirty="0" err="1"/>
              <a:t>뷰를</a:t>
            </a:r>
            <a:r>
              <a:rPr lang="ko-KR" altLang="en-US" dirty="0"/>
              <a:t> 만드는 것도 </a:t>
            </a:r>
            <a:r>
              <a:rPr lang="ko-KR" altLang="en-US" dirty="0" smtClean="0"/>
              <a:t>가능함</a:t>
            </a:r>
            <a:endParaRPr lang="en-US" altLang="ko-KR" dirty="0" smtClean="0"/>
          </a:p>
          <a:p>
            <a:pPr lvl="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</a:rPr>
              <a:t>뷰의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 종류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</a:rPr>
              <a:t>수</a:t>
            </a:r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</a:rPr>
              <a:t>평뷰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(Horizontal View), </a:t>
            </a:r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</a:rPr>
              <a:t>수직뷰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(Vertical View), </a:t>
            </a:r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</a:rPr>
              <a:t>혼합뷰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(Mixed View)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뷰를</a:t>
            </a:r>
            <a:r>
              <a:rPr lang="ko-KR" altLang="en-US" dirty="0" smtClean="0"/>
              <a:t> 통해 기본 테이블의 내용을 쉽게 검색할 수는 있지만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기본 테이블의 내용을 변화시키는 작업은 제한적으로 이루어짐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기본 테이블</a:t>
            </a:r>
            <a:r>
              <a:rPr lang="en-US" altLang="ko-KR" dirty="0"/>
              <a:t>: </a:t>
            </a:r>
            <a:r>
              <a:rPr lang="ko-KR" altLang="en-US" dirty="0" err="1"/>
              <a:t>뷰를</a:t>
            </a:r>
            <a:r>
              <a:rPr lang="ko-KR" altLang="en-US" dirty="0"/>
              <a:t> 만드는데 기반이 되는 물리적인 테이블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6707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0310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뷰는</a:t>
            </a:r>
            <a:r>
              <a:rPr lang="ko-KR" altLang="en-US" dirty="0" smtClean="0"/>
              <a:t> 기본 테이블을 들여다 볼 수 있는 창의 역할을 담당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901" y="1538790"/>
            <a:ext cx="5172075" cy="30575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56865" y="5139190"/>
            <a:ext cx="261029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356865" y="5139191"/>
            <a:ext cx="585065" cy="108012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337085" y="5139189"/>
            <a:ext cx="630070" cy="108012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56865" y="5454223"/>
            <a:ext cx="2610290" cy="45005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8234" y="5139189"/>
            <a:ext cx="2610290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61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</a:t>
            </a:r>
            <a:r>
              <a:rPr lang="en-US" altLang="ko-KR" sz="2400" b="1" dirty="0" smtClean="0"/>
              <a:t>VIEW </a:t>
            </a:r>
            <a:r>
              <a:rPr lang="ko-KR" altLang="en-US" sz="2400" b="1" dirty="0" smtClean="0"/>
              <a:t>문</a:t>
            </a:r>
            <a:endParaRPr lang="en-US" altLang="ko-KR" sz="2400" b="1" dirty="0"/>
          </a:p>
          <a:p>
            <a:pPr lvl="1">
              <a:lnSpc>
                <a:spcPct val="140000"/>
              </a:lnSpc>
            </a:pPr>
            <a:endParaRPr lang="en-US" altLang="ko-KR" sz="1800" dirty="0" smtClean="0"/>
          </a:p>
          <a:p>
            <a:pPr lvl="1">
              <a:lnSpc>
                <a:spcPct val="140000"/>
              </a:lnSpc>
            </a:pPr>
            <a:endParaRPr lang="en-US" altLang="ko-KR" sz="2400" dirty="0"/>
          </a:p>
          <a:p>
            <a:pPr lvl="1">
              <a:lnSpc>
                <a:spcPct val="140000"/>
              </a:lnSpc>
            </a:pPr>
            <a:endParaRPr lang="en-US" altLang="ko-KR" sz="2400" dirty="0" smtClean="0"/>
          </a:p>
          <a:p>
            <a:pPr lvl="1">
              <a:lnSpc>
                <a:spcPct val="130000"/>
              </a:lnSpc>
            </a:pPr>
            <a:r>
              <a:rPr lang="en-US" altLang="ko-KR" dirty="0" smtClean="0"/>
              <a:t>CREATE VIEW </a:t>
            </a:r>
            <a:r>
              <a:rPr lang="ko-KR" altLang="en-US" dirty="0" smtClean="0"/>
              <a:t>키워드와 함께 생성할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이름과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구성하는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속성의 이름을 나열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r>
              <a:rPr lang="ko-KR" altLang="en-US" dirty="0" smtClean="0"/>
              <a:t>속성 리스트를 생략하면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절에 나열된 속성의 이름을 그대로 사용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en-US" altLang="ko-KR" dirty="0" smtClean="0"/>
              <a:t>AS </a:t>
            </a:r>
            <a:r>
              <a:rPr lang="ko-KR" altLang="en-US" dirty="0" smtClean="0"/>
              <a:t>키워드와 함께 기본 테이블에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 작성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문은 생성하려는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정의를 표현하며 </a:t>
            </a:r>
            <a:r>
              <a:rPr lang="en-US" altLang="ko-KR" b="1" dirty="0" smtClean="0">
                <a:solidFill>
                  <a:srgbClr val="FF0000"/>
                </a:solidFill>
              </a:rPr>
              <a:t>ORDER BY</a:t>
            </a:r>
            <a:r>
              <a:rPr lang="ko-KR" altLang="en-US" b="1" dirty="0" smtClean="0">
                <a:solidFill>
                  <a:srgbClr val="FF0000"/>
                </a:solidFill>
              </a:rPr>
              <a:t>는 사용 불가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ko-KR" dirty="0" smtClean="0"/>
              <a:t>WITH CHECK OPTION </a:t>
            </a:r>
          </a:p>
          <a:p>
            <a:pPr lvl="2">
              <a:lnSpc>
                <a:spcPct val="13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삽입이나 수정 연산을 할 때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문에서 제시한 </a:t>
            </a:r>
            <a:r>
              <a:rPr lang="ko-KR" altLang="en-US" dirty="0" err="1" smtClean="0"/>
              <a:t>뷰의</a:t>
            </a:r>
            <a:r>
              <a:rPr lang="ko-KR" altLang="en-US" dirty="0" smtClean="0"/>
              <a:t> 정의 조건을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위반하면 수행되지 않도록 하는 제약조건을 지정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24311" y="1628799"/>
            <a:ext cx="7644783" cy="1430756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90" y="1720289"/>
            <a:ext cx="4019550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628800"/>
            <a:ext cx="8477433" cy="467658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964612" cy="5706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 smtClean="0"/>
              <a:t>뷰</a:t>
            </a:r>
            <a:r>
              <a:rPr lang="ko-KR" altLang="en-US" sz="2400" b="1" dirty="0" smtClean="0"/>
              <a:t> 생성 </a:t>
            </a:r>
            <a:r>
              <a:rPr lang="en-US" altLang="ko-KR" sz="2400" b="1" dirty="0" smtClean="0"/>
              <a:t>: CREATE VIEW </a:t>
            </a:r>
            <a:r>
              <a:rPr lang="ko-KR" altLang="en-US" sz="2400" b="1" dirty="0" smtClean="0"/>
              <a:t>문</a:t>
            </a:r>
            <a:endParaRPr lang="en-US" altLang="ko-KR" sz="2400" b="1" dirty="0" smtClean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153196" y="3699030"/>
            <a:ext cx="3780420" cy="2245751"/>
          </a:xfrm>
          <a:prstGeom prst="wedgeRoundRectCallout">
            <a:avLst>
              <a:gd name="adj1" fmla="val -70147"/>
              <a:gd name="adj2" fmla="val -7997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뷰가</a:t>
            </a:r>
            <a:r>
              <a:rPr lang="ko-KR" altLang="en-US" sz="1600" dirty="0" smtClean="0">
                <a:solidFill>
                  <a:schemeClr val="tx1"/>
                </a:solidFill>
              </a:rPr>
              <a:t> 생성된 후에 우수고객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err="1" smtClean="0">
                <a:solidFill>
                  <a:schemeClr val="tx1"/>
                </a:solidFill>
              </a:rPr>
              <a:t>vip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등급이 아닌 고객 데이터를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삽입하거나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뷰의</a:t>
            </a:r>
            <a:r>
              <a:rPr lang="ko-KR" altLang="en-US" sz="1600" dirty="0" smtClean="0">
                <a:solidFill>
                  <a:schemeClr val="tx1"/>
                </a:solidFill>
              </a:rPr>
              <a:t> 정의 조건을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위반하는 수정 및 삭제 연산을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시도하면 실행을 거부함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(WITH CHECK OPTION </a:t>
            </a:r>
            <a:r>
              <a:rPr lang="ko-KR" altLang="en-US" sz="1600" dirty="0" smtClean="0">
                <a:solidFill>
                  <a:schemeClr val="tx1"/>
                </a:solidFill>
              </a:rPr>
              <a:t>때문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85127"/>
            <a:ext cx="3687444" cy="19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71500" y="1043735"/>
            <a:ext cx="9091010" cy="5543705"/>
          </a:xfrm>
        </p:spPr>
        <p:txBody>
          <a:bodyPr/>
          <a:lstStyle/>
          <a:p>
            <a:pPr lvl="0"/>
            <a:r>
              <a:rPr lang="ko-KR" altLang="en-US" dirty="0">
                <a:solidFill>
                  <a:prstClr val="black"/>
                </a:solidFill>
              </a:rPr>
              <a:t>테이블 생성 </a:t>
            </a:r>
            <a:r>
              <a:rPr lang="en-US" altLang="ko-KR" dirty="0">
                <a:solidFill>
                  <a:prstClr val="black"/>
                </a:solidFill>
              </a:rPr>
              <a:t>: CREATE TABLE </a:t>
            </a:r>
            <a:r>
              <a:rPr lang="ko-KR" altLang="en-US" dirty="0">
                <a:solidFill>
                  <a:prstClr val="black"/>
                </a:solidFill>
              </a:rPr>
              <a:t>문</a:t>
            </a:r>
            <a:endParaRPr lang="en-US" altLang="ko-KR" dirty="0">
              <a:solidFill>
                <a:prstClr val="black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+mn-ea"/>
                <a:ea typeface="+mn-ea"/>
              </a:rPr>
              <a:t>①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테이블을 구성하는 각 속성의 이름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데이터 타입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기본 제약 사항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②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err="1" smtClean="0">
                <a:latin typeface="+mn-ea"/>
                <a:ea typeface="+mn-ea"/>
              </a:rPr>
              <a:t>기본키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③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smtClean="0">
                <a:latin typeface="+mn-ea"/>
                <a:ea typeface="+mn-ea"/>
              </a:rPr>
              <a:t>대체키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④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err="1" smtClean="0">
                <a:latin typeface="+mn-ea"/>
                <a:ea typeface="+mn-ea"/>
              </a:rPr>
              <a:t>외래키</a:t>
            </a:r>
            <a:r>
              <a:rPr lang="ko-KR" altLang="en-US" dirty="0" smtClean="0">
                <a:latin typeface="+mn-ea"/>
                <a:ea typeface="+mn-ea"/>
              </a:rPr>
              <a:t>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ko-KR" dirty="0" smtClean="0">
                <a:latin typeface="+mn-ea"/>
                <a:ea typeface="+mn-ea"/>
              </a:rPr>
              <a:t>⑤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ko-KR" altLang="en-US" dirty="0" smtClean="0">
                <a:latin typeface="+mn-ea"/>
                <a:ea typeface="+mn-ea"/>
              </a:rPr>
              <a:t>데이터 </a:t>
            </a:r>
            <a:r>
              <a:rPr lang="ko-KR" altLang="en-US" dirty="0" err="1" smtClean="0">
                <a:latin typeface="+mn-ea"/>
                <a:ea typeface="+mn-ea"/>
              </a:rPr>
              <a:t>무결성을</a:t>
            </a:r>
            <a:r>
              <a:rPr lang="ko-KR" altLang="en-US" dirty="0" smtClean="0">
                <a:latin typeface="+mn-ea"/>
                <a:ea typeface="+mn-ea"/>
              </a:rPr>
              <a:t> 위한 제약조건 정의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167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/>
              <a:t>뷰</a:t>
            </a:r>
            <a:r>
              <a:rPr lang="ko-KR" altLang="en-US" sz="2400" b="1" dirty="0"/>
              <a:t> 생성 </a:t>
            </a:r>
            <a:r>
              <a:rPr lang="en-US" altLang="ko-KR" sz="2400" b="1" dirty="0"/>
              <a:t>: CREATE VIEW </a:t>
            </a:r>
            <a:r>
              <a:rPr lang="ko-KR" altLang="en-US" sz="2400" b="1" dirty="0"/>
              <a:t>문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4" name="왼쪽 대괄호 3"/>
          <p:cNvSpPr/>
          <p:nvPr/>
        </p:nvSpPr>
        <p:spPr>
          <a:xfrm>
            <a:off x="1255193" y="2573905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338" y="3462390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48" y="4239090"/>
            <a:ext cx="4210050" cy="1733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073" y="1978722"/>
            <a:ext cx="50101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5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550000" cy="623271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/>
              <a:t>뷰 </a:t>
            </a:r>
            <a:r>
              <a:rPr lang="ko-KR" altLang="en-US" sz="2400" b="1" dirty="0" err="1" smtClean="0"/>
              <a:t>생성사례</a:t>
            </a:r>
            <a:endParaRPr lang="en-US" altLang="ko-KR" sz="2400" b="1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1530" y="2393885"/>
            <a:ext cx="220925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</a:t>
            </a:r>
          </a:p>
          <a:p>
            <a:r>
              <a:rPr lang="en-US" altLang="ko-KR" dirty="0" smtClean="0"/>
              <a:t>---------------------</a:t>
            </a:r>
          </a:p>
          <a:p>
            <a:r>
              <a:rPr lang="en-US" altLang="ko-KR" dirty="0" smtClean="0"/>
              <a:t>A   B   C  D  E   F</a:t>
            </a:r>
          </a:p>
          <a:p>
            <a:r>
              <a:rPr lang="en-US" altLang="ko-KR" dirty="0" smtClean="0"/>
              <a:t>---------------------</a:t>
            </a:r>
          </a:p>
          <a:p>
            <a:r>
              <a:rPr lang="en-US" altLang="ko-KR" dirty="0" smtClean="0"/>
              <a:t>a1 b1 c2 d1 e3 f4</a:t>
            </a:r>
          </a:p>
          <a:p>
            <a:r>
              <a:rPr lang="en-US" altLang="ko-KR" dirty="0" smtClean="0"/>
              <a:t>a2 b1 c1 d2 e1 f2</a:t>
            </a:r>
          </a:p>
          <a:p>
            <a:r>
              <a:rPr lang="en-US" altLang="ko-KR" dirty="0" smtClean="0"/>
              <a:t>a3 b1 c3 d2 e1 f3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0297" y="2425006"/>
            <a:ext cx="21707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T1</a:t>
            </a:r>
          </a:p>
          <a:p>
            <a:r>
              <a:rPr lang="en-US" altLang="ko-KR" dirty="0" smtClean="0"/>
              <a:t>---------------------</a:t>
            </a:r>
          </a:p>
          <a:p>
            <a:r>
              <a:rPr lang="en-US" altLang="ko-KR" dirty="0" smtClean="0"/>
              <a:t>A   B   C  D  E   F</a:t>
            </a:r>
          </a:p>
          <a:p>
            <a:r>
              <a:rPr lang="en-US" altLang="ko-KR" dirty="0" smtClean="0"/>
              <a:t>---------------------</a:t>
            </a:r>
          </a:p>
          <a:p>
            <a:r>
              <a:rPr lang="en-US" altLang="ko-KR" dirty="0" smtClean="0"/>
              <a:t>a1 b1 c2 d1 e3 f4</a:t>
            </a:r>
          </a:p>
          <a:p>
            <a:r>
              <a:rPr lang="en-US" altLang="ko-KR" dirty="0" smtClean="0"/>
              <a:t>a2 b1 c1 d2 e1 f2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074" y="4785023"/>
            <a:ext cx="88036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T2</a:t>
            </a:r>
          </a:p>
          <a:p>
            <a:r>
              <a:rPr lang="en-US" altLang="ko-KR" dirty="0" smtClean="0"/>
              <a:t>-------</a:t>
            </a:r>
          </a:p>
          <a:p>
            <a:r>
              <a:rPr lang="en-US" altLang="ko-KR" dirty="0" smtClean="0"/>
              <a:t>A   B  </a:t>
            </a:r>
          </a:p>
          <a:p>
            <a:r>
              <a:rPr lang="en-US" altLang="ko-KR" dirty="0" smtClean="0"/>
              <a:t>-------</a:t>
            </a:r>
          </a:p>
          <a:p>
            <a:r>
              <a:rPr lang="en-US" altLang="ko-KR" dirty="0" smtClean="0"/>
              <a:t>a1 b1 </a:t>
            </a:r>
          </a:p>
          <a:p>
            <a:r>
              <a:rPr lang="en-US" altLang="ko-KR" dirty="0" smtClean="0"/>
              <a:t>a2 b1 </a:t>
            </a:r>
          </a:p>
          <a:p>
            <a:r>
              <a:rPr lang="en-US" altLang="ko-KR" dirty="0" smtClean="0"/>
              <a:t>a3 b1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93676" y="4785250"/>
            <a:ext cx="9044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T3</a:t>
            </a:r>
          </a:p>
          <a:p>
            <a:r>
              <a:rPr lang="en-US" altLang="ko-KR" dirty="0" smtClean="0"/>
              <a:t>-------</a:t>
            </a:r>
          </a:p>
          <a:p>
            <a:r>
              <a:rPr lang="en-US" altLang="ko-KR" dirty="0" smtClean="0"/>
              <a:t>A   B  </a:t>
            </a:r>
          </a:p>
          <a:p>
            <a:r>
              <a:rPr lang="en-US" altLang="ko-KR" dirty="0" smtClean="0"/>
              <a:t>-------</a:t>
            </a:r>
          </a:p>
          <a:p>
            <a:r>
              <a:rPr lang="en-US" altLang="ko-KR" dirty="0" smtClean="0"/>
              <a:t>a1 b1 </a:t>
            </a:r>
          </a:p>
          <a:p>
            <a:r>
              <a:rPr lang="en-US" altLang="ko-KR" dirty="0" smtClean="0"/>
              <a:t>a2 b1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60518" y="749383"/>
            <a:ext cx="20697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Create view T1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AS 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Select *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From T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Where A &lt;&gt; ‘a3’ 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30252" y="749383"/>
            <a:ext cx="1729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Create view T2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AS </a:t>
            </a:r>
          </a:p>
          <a:p>
            <a:r>
              <a:rPr lang="en-US" altLang="ko-KR" dirty="0" smtClean="0"/>
              <a:t>Select A, B </a:t>
            </a:r>
          </a:p>
          <a:p>
            <a:r>
              <a:rPr lang="en-US" altLang="ko-KR" dirty="0" smtClean="0"/>
              <a:t>From  T ;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62210" y="761364"/>
            <a:ext cx="206973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Create view T3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AS </a:t>
            </a:r>
          </a:p>
          <a:p>
            <a:r>
              <a:rPr lang="en-US" altLang="ko-KR" dirty="0" smtClean="0"/>
              <a:t>Select A, B</a:t>
            </a:r>
          </a:p>
          <a:p>
            <a:r>
              <a:rPr lang="en-US" altLang="ko-KR" dirty="0" smtClean="0"/>
              <a:t>From T</a:t>
            </a:r>
          </a:p>
          <a:p>
            <a:r>
              <a:rPr lang="en-US" altLang="ko-KR" dirty="0" smtClean="0"/>
              <a:t>Where A &lt;&gt; ‘a3’ 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07911" y="2603973"/>
            <a:ext cx="1914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Select *</a:t>
            </a:r>
          </a:p>
          <a:p>
            <a:r>
              <a:rPr lang="en-US" altLang="ko-KR" dirty="0" smtClean="0"/>
              <a:t>From T1</a:t>
            </a:r>
          </a:p>
          <a:p>
            <a:r>
              <a:rPr lang="en-US" altLang="ko-KR" dirty="0" smtClean="0"/>
              <a:t>Where</a:t>
            </a:r>
            <a:r>
              <a:rPr lang="en-US" altLang="ko-KR" dirty="0" smtClean="0">
                <a:solidFill>
                  <a:srgbClr val="FF0000"/>
                </a:solidFill>
              </a:rPr>
              <a:t>’ </a:t>
            </a:r>
            <a:r>
              <a:rPr lang="en-US" altLang="ko-KR" dirty="0">
                <a:solidFill>
                  <a:srgbClr val="FF0000"/>
                </a:solidFill>
              </a:rPr>
              <a:t>E = ‘</a:t>
            </a:r>
            <a:r>
              <a:rPr lang="en-US" altLang="ko-KR" dirty="0" smtClean="0">
                <a:solidFill>
                  <a:srgbClr val="FF0000"/>
                </a:solidFill>
              </a:rPr>
              <a:t>e1’ 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2682" y="4785023"/>
            <a:ext cx="3272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Select *</a:t>
            </a:r>
          </a:p>
          <a:p>
            <a:r>
              <a:rPr lang="en-US" altLang="ko-KR" dirty="0" smtClean="0">
                <a:solidFill>
                  <a:srgbClr val="FF0000"/>
                </a:solidFill>
              </a:rPr>
              <a:t>From T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Where A&lt;&gt;’a3</a:t>
            </a:r>
            <a:r>
              <a:rPr lang="en-US" altLang="ko-KR" dirty="0" smtClean="0"/>
              <a:t>’ and </a:t>
            </a:r>
            <a:r>
              <a:rPr lang="en-US" altLang="ko-KR" dirty="0" smtClean="0">
                <a:solidFill>
                  <a:srgbClr val="FF0000"/>
                </a:solidFill>
              </a:rPr>
              <a:t>E = ‘e1’ </a:t>
            </a:r>
            <a:r>
              <a:rPr lang="en-US" altLang="ko-KR" dirty="0" smtClean="0"/>
              <a:t>;</a:t>
            </a:r>
            <a:endParaRPr lang="ko-KR" altLang="en-US" dirty="0"/>
          </a:p>
        </p:txBody>
      </p:sp>
      <p:sp>
        <p:nvSpPr>
          <p:cNvPr id="18" name="아래쪽 화살표 17"/>
          <p:cNvSpPr/>
          <p:nvPr/>
        </p:nvSpPr>
        <p:spPr>
          <a:xfrm>
            <a:off x="6462210" y="3942118"/>
            <a:ext cx="315035" cy="5400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047275" y="40086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변환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9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7" y="1538790"/>
            <a:ext cx="8405340" cy="3825450"/>
          </a:xfrm>
          <a:prstGeom prst="rect">
            <a:avLst/>
          </a:prstGeom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spcAft>
                <a:spcPts val="300"/>
              </a:spcAft>
              <a:buClr>
                <a:srgbClr val="C4A2D2"/>
              </a:buClr>
              <a:buFont typeface="Wingdings" pitchFamily="2" charset="2"/>
              <a:buChar char="v"/>
            </a:pPr>
            <a:r>
              <a:rPr lang="ko-KR" altLang="en-US" sz="2400" b="1" dirty="0" err="1" smtClean="0"/>
              <a:t>뷰</a:t>
            </a:r>
            <a:r>
              <a:rPr lang="ko-KR" altLang="en-US" sz="2400" b="1" dirty="0" smtClean="0"/>
              <a:t> 생성 </a:t>
            </a:r>
            <a:r>
              <a:rPr lang="en-US" altLang="ko-KR" sz="2400" b="1" dirty="0" smtClean="0"/>
              <a:t>: CREATE VIEW </a:t>
            </a:r>
            <a:r>
              <a:rPr lang="ko-KR" altLang="en-US" sz="2400" b="1" dirty="0" smtClean="0"/>
              <a:t>문</a:t>
            </a:r>
            <a:endParaRPr lang="en-US" altLang="ko-KR" sz="2400" b="1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986935" y="4374105"/>
            <a:ext cx="4410490" cy="1840706"/>
          </a:xfrm>
          <a:prstGeom prst="wedgeRoundRectCallout">
            <a:avLst>
              <a:gd name="adj1" fmla="val -33368"/>
              <a:gd name="adj2" fmla="val -9850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제품수</a:t>
            </a:r>
            <a:r>
              <a:rPr lang="ko-KR" altLang="en-US" sz="1600" dirty="0" smtClean="0">
                <a:solidFill>
                  <a:schemeClr val="tx1"/>
                </a:solidFill>
              </a:rPr>
              <a:t> 속성은 기본 테이블인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제품 테이블에 원래 있던 속성이 아니라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집계 함수를 통해 새로 계산된 것이므로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속성의 이름을 명확히 제시해야 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20" y="72046"/>
            <a:ext cx="4009356" cy="19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08969" y="908720"/>
            <a:ext cx="8550000" cy="5543705"/>
          </a:xfrm>
        </p:spPr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활용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뷰는</a:t>
            </a:r>
            <a:r>
              <a:rPr lang="ko-KR" altLang="en-US" dirty="0" smtClean="0"/>
              <a:t> 일반 테이블과 같은 방법으로 원하는 데이터를 검색할 수 있음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문이 내부적으로는 기본 테이블에 대한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문으로 변환되어 수행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검색 연산은 </a:t>
            </a:r>
            <a:endParaRPr lang="en-US" altLang="ko-KR" dirty="0" smtClean="0"/>
          </a:p>
          <a:p>
            <a:pPr marL="357187" lvl="1" indent="0">
              <a:lnSpc>
                <a:spcPct val="15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모든 </a:t>
            </a:r>
            <a:r>
              <a:rPr lang="ko-KR" altLang="en-US" dirty="0" err="1" smtClean="0"/>
              <a:t>뷰에</a:t>
            </a:r>
            <a:r>
              <a:rPr lang="ko-KR" altLang="en-US" dirty="0" smtClean="0"/>
              <a:t> 수행 가능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" y="3969060"/>
            <a:ext cx="8138585" cy="21522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885" y="2348880"/>
            <a:ext cx="5010150" cy="171450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797025" y="5229200"/>
            <a:ext cx="4089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00B050"/>
                </a:solidFill>
              </a:rPr>
              <a:t>SELECT </a:t>
            </a:r>
            <a:r>
              <a:rPr lang="ko-KR" altLang="en-US" b="1" dirty="0" smtClean="0">
                <a:solidFill>
                  <a:srgbClr val="00B050"/>
                </a:solidFill>
              </a:rPr>
              <a:t>고객아이디</a:t>
            </a:r>
            <a:r>
              <a:rPr lang="en-US" altLang="ko-KR" b="1" dirty="0" smtClean="0">
                <a:solidFill>
                  <a:srgbClr val="00B050"/>
                </a:solidFill>
              </a:rPr>
              <a:t>, </a:t>
            </a:r>
            <a:r>
              <a:rPr lang="ko-KR" altLang="en-US" b="1" dirty="0" smtClean="0">
                <a:solidFill>
                  <a:srgbClr val="00B050"/>
                </a:solidFill>
              </a:rPr>
              <a:t>고객이름</a:t>
            </a:r>
            <a:r>
              <a:rPr lang="en-US" altLang="ko-KR" b="1" dirty="0" smtClean="0">
                <a:solidFill>
                  <a:srgbClr val="00B050"/>
                </a:solidFill>
              </a:rPr>
              <a:t>, </a:t>
            </a:r>
            <a:r>
              <a:rPr lang="ko-KR" altLang="en-US" b="1" dirty="0" smtClean="0">
                <a:solidFill>
                  <a:srgbClr val="00B050"/>
                </a:solidFill>
              </a:rPr>
              <a:t>나이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FROM  </a:t>
            </a:r>
            <a:r>
              <a:rPr lang="ko-KR" altLang="en-US" b="1" dirty="0" smtClean="0">
                <a:solidFill>
                  <a:srgbClr val="00B050"/>
                </a:solidFill>
              </a:rPr>
              <a:t>고객</a:t>
            </a:r>
            <a:endParaRPr lang="en-US" altLang="ko-KR" b="1" dirty="0" smtClean="0">
              <a:solidFill>
                <a:srgbClr val="00B050"/>
              </a:solidFill>
            </a:endParaRPr>
          </a:p>
          <a:p>
            <a:r>
              <a:rPr lang="en-US" altLang="ko-KR" b="1" dirty="0" smtClean="0">
                <a:solidFill>
                  <a:srgbClr val="00B050"/>
                </a:solidFill>
              </a:rPr>
              <a:t>WHERE </a:t>
            </a:r>
            <a:r>
              <a:rPr lang="ko-KR" altLang="en-US" b="1" dirty="0" smtClean="0">
                <a:solidFill>
                  <a:srgbClr val="00B050"/>
                </a:solidFill>
              </a:rPr>
              <a:t>나이</a:t>
            </a:r>
            <a:r>
              <a:rPr lang="en-US" altLang="ko-KR" b="1" dirty="0" smtClean="0">
                <a:solidFill>
                  <a:srgbClr val="00B050"/>
                </a:solidFill>
              </a:rPr>
              <a:t>&gt;=25 AND </a:t>
            </a:r>
            <a:r>
              <a:rPr lang="ko-KR" altLang="en-US" b="1" dirty="0" smtClean="0">
                <a:solidFill>
                  <a:srgbClr val="00B050"/>
                </a:solidFill>
              </a:rPr>
              <a:t>등급</a:t>
            </a:r>
            <a:r>
              <a:rPr lang="en-US" altLang="ko-KR" b="1" dirty="0" smtClean="0">
                <a:solidFill>
                  <a:srgbClr val="00B050"/>
                </a:solidFill>
              </a:rPr>
              <a:t>=‘VIP’ ;</a:t>
            </a:r>
          </a:p>
          <a:p>
            <a:endParaRPr lang="ko-KR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56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30021" cy="554370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</a:t>
            </a:r>
            <a:r>
              <a:rPr lang="en-US" altLang="ko-KR" dirty="0" smtClean="0"/>
              <a:t>INSERT, UPDATE, DELETE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삽입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sym typeface="Wingdings 2"/>
              </a:rPr>
              <a:t>수정삭제 연산 </a:t>
            </a:r>
            <a:r>
              <a:rPr lang="ko-KR" altLang="en-US" dirty="0" smtClean="0">
                <a:sym typeface="Wingdings 2"/>
              </a:rPr>
              <a:t>은 실제로 기본 테이블에 수행되므로 </a:t>
            </a:r>
            <a:r>
              <a:rPr lang="en-US" altLang="ko-KR" dirty="0" smtClean="0">
                <a:sym typeface="Wingdings 2"/>
              </a:rPr>
              <a:t/>
            </a:r>
            <a:br>
              <a:rPr lang="en-US" altLang="ko-KR" dirty="0" smtClean="0">
                <a:sym typeface="Wingdings 2"/>
              </a:rPr>
            </a:br>
            <a:r>
              <a:rPr lang="ko-KR" altLang="en-US" dirty="0" smtClean="0">
                <a:sym typeface="Wingdings 2"/>
              </a:rPr>
              <a:t>결과적으로는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sym typeface="Wingdings 2"/>
              </a:rPr>
              <a:t>기본 테이블이 변경됨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  <a:sym typeface="Wingdings 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뷰에</a:t>
            </a:r>
            <a:r>
              <a:rPr lang="ko-KR" altLang="en-US" dirty="0" smtClean="0"/>
              <a:t> 대한 삽입</a:t>
            </a:r>
            <a:r>
              <a:rPr lang="ko-KR" altLang="en-US" dirty="0">
                <a:sym typeface="Wingdings 2"/>
              </a:rPr>
              <a:t>수정삭제 </a:t>
            </a:r>
            <a:r>
              <a:rPr lang="ko-KR" altLang="en-US" dirty="0" smtClean="0">
                <a:sym typeface="Wingdings 2"/>
              </a:rPr>
              <a:t>연산은 제한적으로 수행됨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변경 가능한 </a:t>
            </a:r>
            <a:r>
              <a:rPr lang="ko-KR" altLang="en-US" dirty="0" err="1" smtClean="0">
                <a:sym typeface="Wingdings 2"/>
              </a:rPr>
              <a:t>뷰</a:t>
            </a:r>
            <a:r>
              <a:rPr lang="ko-KR" altLang="en-US" dirty="0" smtClean="0">
                <a:sym typeface="Wingdings 2"/>
              </a:rPr>
              <a:t> </a:t>
            </a:r>
            <a:r>
              <a:rPr lang="en-US" altLang="ko-KR" dirty="0" smtClean="0">
                <a:sym typeface="Wingdings 2"/>
              </a:rPr>
              <a:t>vs. </a:t>
            </a:r>
            <a:r>
              <a:rPr lang="ko-KR" altLang="en-US" dirty="0" smtClean="0">
                <a:sym typeface="Wingdings 2"/>
              </a:rPr>
              <a:t>변경 불가능한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변경 불가능한 </a:t>
            </a:r>
            <a:r>
              <a:rPr lang="ko-KR" altLang="en-US" dirty="0" err="1" smtClean="0">
                <a:sym typeface="Wingdings 2"/>
              </a:rPr>
              <a:t>뷰의</a:t>
            </a:r>
            <a:r>
              <a:rPr lang="ko-KR" altLang="en-US" dirty="0" smtClean="0">
                <a:sym typeface="Wingdings 2"/>
              </a:rPr>
              <a:t> 특징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기본 테이블의 </a:t>
            </a:r>
            <a:r>
              <a:rPr lang="ko-KR" altLang="en-US" b="1" i="1" dirty="0" err="1" smtClean="0">
                <a:solidFill>
                  <a:schemeClr val="accent6">
                    <a:lumMod val="75000"/>
                  </a:schemeClr>
                </a:solidFill>
                <a:sym typeface="Wingdings 2"/>
              </a:rPr>
              <a:t>기본키를</a:t>
            </a:r>
            <a:r>
              <a:rPr lang="ko-KR" altLang="en-US" b="1" i="1" dirty="0" smtClean="0">
                <a:solidFill>
                  <a:schemeClr val="accent6">
                    <a:lumMod val="75000"/>
                  </a:schemeClr>
                </a:solidFill>
                <a:sym typeface="Wingdings 2"/>
              </a:rPr>
              <a:t> 구성하는 속성이 포함되어 있지 않은 </a:t>
            </a:r>
            <a:r>
              <a:rPr lang="ko-KR" altLang="en-US" b="1" i="1" dirty="0" err="1" smtClean="0">
                <a:solidFill>
                  <a:schemeClr val="accent6">
                    <a:lumMod val="75000"/>
                  </a:schemeClr>
                </a:solidFill>
                <a:sym typeface="Wingdings 2"/>
              </a:rPr>
              <a:t>뷰</a:t>
            </a:r>
            <a:endParaRPr lang="en-US" altLang="ko-KR" b="1" i="1" dirty="0" smtClean="0">
              <a:solidFill>
                <a:schemeClr val="accent6">
                  <a:lumMod val="75000"/>
                </a:schemeClr>
              </a:solidFill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기본 테이블에 있던 내용이 아닌 </a:t>
            </a:r>
            <a:r>
              <a:rPr lang="ko-KR" altLang="en-US" b="1" i="1" dirty="0" smtClean="0">
                <a:solidFill>
                  <a:schemeClr val="accent6">
                    <a:lumMod val="75000"/>
                  </a:schemeClr>
                </a:solidFill>
                <a:sym typeface="Wingdings 2"/>
              </a:rPr>
              <a:t>집계 함수로 새로 계산된 내용을 포함하는 </a:t>
            </a:r>
            <a:r>
              <a:rPr lang="ko-KR" altLang="en-US" b="1" i="1" dirty="0" err="1" smtClean="0">
                <a:solidFill>
                  <a:schemeClr val="accent6">
                    <a:lumMod val="75000"/>
                  </a:schemeClr>
                </a:solidFill>
                <a:sym typeface="Wingdings 2"/>
              </a:rPr>
              <a:t>뷰</a:t>
            </a:r>
            <a:endParaRPr lang="en-US" altLang="ko-KR" b="1" i="1" dirty="0" smtClean="0">
              <a:solidFill>
                <a:schemeClr val="accent6">
                  <a:lumMod val="75000"/>
                </a:schemeClr>
              </a:solidFill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 2"/>
              </a:rPr>
              <a:t>DISTICNT </a:t>
            </a:r>
            <a:r>
              <a:rPr lang="ko-KR" altLang="en-US" dirty="0" smtClean="0">
                <a:sym typeface="Wingdings 2"/>
              </a:rPr>
              <a:t>키워드를 포함하여 정의한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sym typeface="Wingdings 2"/>
              </a:rPr>
              <a:t>GROUP BY </a:t>
            </a:r>
            <a:r>
              <a:rPr lang="ko-KR" altLang="en-US" dirty="0" smtClean="0">
                <a:sym typeface="Wingdings 2"/>
              </a:rPr>
              <a:t>절을 포함하여 정의한 </a:t>
            </a:r>
            <a:r>
              <a:rPr lang="ko-KR" altLang="en-US" dirty="0" err="1" smtClean="0">
                <a:sym typeface="Wingdings 2"/>
              </a:rPr>
              <a:t>뷰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 2"/>
              </a:rPr>
              <a:t>여러 개의 테이블을 조인하여 정의한 </a:t>
            </a:r>
            <a:r>
              <a:rPr lang="ko-KR" altLang="en-US" dirty="0" err="1" smtClean="0">
                <a:sym typeface="Wingdings 2"/>
              </a:rPr>
              <a:t>뷰는</a:t>
            </a:r>
            <a:r>
              <a:rPr lang="ko-KR" altLang="en-US" dirty="0" smtClean="0">
                <a:sym typeface="Wingdings 2"/>
              </a:rPr>
              <a:t> 변경이 불가능한 경우가 많음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1228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6585" y="4800304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제품</a:t>
            </a:r>
            <a:r>
              <a:rPr lang="en-US" altLang="ko-KR" b="1" dirty="0" smtClean="0">
                <a:solidFill>
                  <a:srgbClr val="0070C0"/>
                </a:solidFill>
              </a:rPr>
              <a:t>1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뷰는</a:t>
            </a:r>
            <a:r>
              <a:rPr lang="ko-KR" altLang="en-US" b="1" dirty="0" smtClean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뷰인가</a:t>
            </a:r>
            <a:r>
              <a:rPr lang="en-US" altLang="ko-KR" b="1" dirty="0" smtClean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75" y="1808820"/>
            <a:ext cx="7210425" cy="2238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25" y="4194085"/>
            <a:ext cx="4009356" cy="1985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12260" y="153879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C00000"/>
                </a:solidFill>
              </a:rPr>
              <a:t>기본키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O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24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7629" y="4485100"/>
            <a:ext cx="351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0070C0"/>
                </a:solidFill>
              </a:rPr>
              <a:t>제품</a:t>
            </a:r>
            <a:r>
              <a:rPr lang="en-US" altLang="ko-KR" b="1" dirty="0" smtClean="0">
                <a:solidFill>
                  <a:srgbClr val="0070C0"/>
                </a:solidFill>
              </a:rPr>
              <a:t>2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뷰는</a:t>
            </a:r>
            <a:r>
              <a:rPr lang="ko-KR" altLang="en-US" b="1" dirty="0" smtClean="0">
                <a:solidFill>
                  <a:srgbClr val="0070C0"/>
                </a:solidFill>
              </a:rPr>
              <a:t> 변경 가능한 </a:t>
            </a:r>
            <a:r>
              <a:rPr lang="ko-KR" altLang="en-US" b="1" dirty="0" err="1" smtClean="0">
                <a:solidFill>
                  <a:srgbClr val="0070C0"/>
                </a:solidFill>
              </a:rPr>
              <a:t>뷰인가</a:t>
            </a:r>
            <a:r>
              <a:rPr lang="en-US" altLang="ko-KR" b="1" dirty="0" smtClean="0">
                <a:solidFill>
                  <a:srgbClr val="0070C0"/>
                </a:solidFill>
              </a:rPr>
              <a:t>?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29" y="1943835"/>
            <a:ext cx="7334250" cy="2181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089" y="4260075"/>
            <a:ext cx="4009356" cy="19850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77736" y="153879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rgbClr val="C00000"/>
                </a:solidFill>
              </a:rPr>
              <a:t>기본키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ko-KR" b="1" dirty="0" smtClean="0">
                <a:solidFill>
                  <a:srgbClr val="C00000"/>
                </a:solidFill>
              </a:rPr>
              <a:t>X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34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5" y="1700242"/>
            <a:ext cx="7846885" cy="22121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5" y="3969060"/>
            <a:ext cx="4248150" cy="24765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085" y="3969059"/>
            <a:ext cx="3105346" cy="218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924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881590" y="5169211"/>
            <a:ext cx="7335816" cy="960089"/>
          </a:xfrm>
          <a:prstGeom prst="wedgeRoundRectCallout">
            <a:avLst>
              <a:gd name="adj1" fmla="val -12340"/>
              <a:gd name="adj2" fmla="val -10455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제품</a:t>
            </a:r>
            <a:r>
              <a:rPr lang="en-US" altLang="ko-KR" sz="1600" dirty="0" smtClean="0">
                <a:solidFill>
                  <a:schemeClr val="tx1"/>
                </a:solidFill>
              </a:rPr>
              <a:t>1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뷰에</a:t>
            </a:r>
            <a:r>
              <a:rPr lang="ko-KR" altLang="en-US" sz="1600" dirty="0" smtClean="0">
                <a:solidFill>
                  <a:schemeClr val="tx1"/>
                </a:solidFill>
              </a:rPr>
              <a:t> 대한 삽입 연산은 실제로 기본 테이블인 제품 테이블에 수행된다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즉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새로운 제품의 데이터는 제품 테이블에 삽입된다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2128237"/>
            <a:ext cx="70961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9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/>
              <a:t>뷰</a:t>
            </a:r>
            <a:r>
              <a:rPr lang="ko-KR" altLang="en-US" dirty="0"/>
              <a:t> 활용 </a:t>
            </a:r>
            <a:r>
              <a:rPr lang="en-US" altLang="ko-KR" dirty="0"/>
              <a:t>: INSERT, UPDATE, DELETE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07568" y="2798930"/>
            <a:ext cx="8114881" cy="1485165"/>
          </a:xfrm>
          <a:prstGeom prst="wedgeRoundRectCallout">
            <a:avLst>
              <a:gd name="adj1" fmla="val -20032"/>
              <a:gd name="adj2" fmla="val -7624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smtClean="0">
                <a:solidFill>
                  <a:srgbClr val="FF0000"/>
                </a:solidFill>
              </a:rPr>
              <a:t>제품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2 </a:t>
            </a:r>
            <a:r>
              <a:rPr lang="ko-KR" altLang="en-US" sz="1600" b="1" dirty="0" err="1" smtClean="0">
                <a:solidFill>
                  <a:srgbClr val="FF0000"/>
                </a:solidFill>
              </a:rPr>
              <a:t>뷰에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 대한 삽입 연산은 실패함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오류 발생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FF0000"/>
                </a:solidFill>
                <a:sym typeface="Wingdings"/>
              </a:rPr>
              <a:t></a:t>
            </a:r>
            <a:r>
              <a:rPr lang="ko-KR" altLang="en-US" sz="1600" dirty="0" smtClean="0">
                <a:solidFill>
                  <a:schemeClr val="tx1"/>
                </a:solidFill>
                <a:sym typeface="Wingdings"/>
              </a:rPr>
              <a:t> 제품</a:t>
            </a:r>
            <a:r>
              <a:rPr lang="en-US" altLang="ko-KR" sz="1600" dirty="0" smtClean="0">
                <a:solidFill>
                  <a:schemeClr val="tx1"/>
                </a:solidFill>
                <a:sym typeface="Wingdings"/>
              </a:rPr>
              <a:t>2 </a:t>
            </a:r>
            <a:r>
              <a:rPr lang="ko-KR" altLang="en-US" sz="1600" dirty="0" err="1" smtClean="0">
                <a:solidFill>
                  <a:schemeClr val="tx1"/>
                </a:solidFill>
                <a:sym typeface="Wingdings"/>
              </a:rPr>
              <a:t>뷰는</a:t>
            </a:r>
            <a:r>
              <a:rPr lang="ko-KR" altLang="en-US" sz="1600" dirty="0" smtClean="0">
                <a:solidFill>
                  <a:schemeClr val="tx1"/>
                </a:solidFill>
                <a:sym typeface="Wingdings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제품 테이블의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기본키인</a:t>
            </a:r>
            <a:r>
              <a:rPr lang="ko-KR" altLang="en-US" sz="1600" dirty="0" smtClean="0">
                <a:solidFill>
                  <a:schemeClr val="tx1"/>
                </a:solidFill>
              </a:rPr>
              <a:t> 제품번호 속성을 포함하고 있지 않기 때문에 제품</a:t>
            </a:r>
            <a:r>
              <a:rPr lang="en-US" altLang="ko-KR" sz="1600" dirty="0" smtClean="0">
                <a:solidFill>
                  <a:schemeClr val="tx1"/>
                </a:solidFill>
              </a:rPr>
              <a:t>2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뷰를</a:t>
            </a:r>
            <a:r>
              <a:rPr lang="ko-KR" altLang="en-US" sz="1600" dirty="0" smtClean="0">
                <a:solidFill>
                  <a:schemeClr val="tx1"/>
                </a:solidFill>
              </a:rPr>
              <a:t> 통해 새로운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sz="1600" dirty="0" smtClean="0">
                <a:solidFill>
                  <a:schemeClr val="tx1"/>
                </a:solidFill>
              </a:rPr>
              <a:t> 삽입하려고 하면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제품번호 속성이 널 값이 되어 삽입 연산에 실패하게 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5" y="1760918"/>
            <a:ext cx="5705475" cy="55245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42" y="413665"/>
            <a:ext cx="3099826" cy="2205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685" y="4419110"/>
            <a:ext cx="4635982" cy="229525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292080" y="4509120"/>
            <a:ext cx="990110" cy="3825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81790" y="4509120"/>
            <a:ext cx="1800200" cy="3825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8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속성의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테이블을 구성하는 각 속성의 데이터 타입을 선택한 다음 널 값 허용 여부와 기본 값 필요 여부를 결정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NOT NULL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속성이 널 값을 허용하지 않음을 의미하는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고객아이디  </a:t>
            </a:r>
            <a:r>
              <a:rPr lang="en-US" altLang="ko-KR" dirty="0" smtClean="0"/>
              <a:t>VARCHAR(20)  NOT NULL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DEFAULT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속성의 기본 값을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적립금  </a:t>
            </a:r>
            <a:r>
              <a:rPr lang="en-US" altLang="ko-KR" dirty="0" smtClean="0"/>
              <a:t>INT  DEFAULT  0 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담당자  </a:t>
            </a:r>
            <a:r>
              <a:rPr lang="en-US" altLang="ko-KR" dirty="0" smtClean="0"/>
              <a:t>VARCHAR(10)  DEFAULT  ‘</a:t>
            </a:r>
            <a:r>
              <a:rPr lang="ko-KR" altLang="en-US" dirty="0" smtClean="0"/>
              <a:t>방경아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469177" y="3894342"/>
            <a:ext cx="3375375" cy="1530170"/>
          </a:xfrm>
          <a:prstGeom prst="wedgeRoundRectCallout">
            <a:avLst>
              <a:gd name="adj1" fmla="val -43601"/>
              <a:gd name="adj2" fmla="val 7415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문자열이나 날짜 데이터는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작은 따옴표로 묶어서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작은 따옴표로 묶여진 문자열은 대소문자를 구분함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16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/>
          <a:lstStyle/>
          <a:p>
            <a:r>
              <a:rPr lang="ko-KR" altLang="en-US" dirty="0" err="1" smtClean="0"/>
              <a:t>뷰의</a:t>
            </a:r>
            <a:r>
              <a:rPr lang="ko-KR" altLang="en-US" dirty="0" smtClean="0"/>
              <a:t> 장점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질의문을</a:t>
            </a:r>
            <a:r>
              <a:rPr lang="ko-KR" altLang="en-US" dirty="0" smtClean="0"/>
              <a:t> 좀 더 쉽게 작성할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GROUP BY,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집계 함수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조인 등을 이용해 </a:t>
            </a:r>
            <a:r>
              <a:rPr lang="ko-KR" altLang="en-US" b="1" dirty="0" err="1" smtClean="0">
                <a:solidFill>
                  <a:schemeClr val="accent6">
                    <a:lumMod val="75000"/>
                  </a:schemeClr>
                </a:solidFill>
              </a:rPr>
              <a:t>뷰를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 미리 만들어 놓으면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SQL </a:t>
            </a:r>
            <a:r>
              <a:rPr lang="ko-KR" altLang="en-US" dirty="0" smtClean="0"/>
              <a:t>문을 작성하지 않아도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절과 </a:t>
            </a:r>
            <a:r>
              <a:rPr lang="en-US" altLang="ko-KR" dirty="0" smtClean="0"/>
              <a:t>FROM </a:t>
            </a:r>
            <a:r>
              <a:rPr lang="ko-KR" altLang="en-US" dirty="0" smtClean="0"/>
              <a:t>절만으로도 원하는 데이터의 검색이 가능 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데이터의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보안 유지에 도움 </a:t>
            </a:r>
            <a:r>
              <a:rPr lang="ko-KR" altLang="en-US" dirty="0" smtClean="0"/>
              <a:t>이 된다</a:t>
            </a:r>
            <a:r>
              <a:rPr lang="en-US" altLang="ko-KR" dirty="0" smtClean="0"/>
              <a:t>. 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자신에게 제공된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통해서만 데이터에 접근하도록 권한 설정이 가능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데이터를 좀 더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편리하게 관리 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제공된 </a:t>
            </a:r>
            <a:r>
              <a:rPr lang="ko-KR" altLang="en-US" dirty="0" err="1" smtClean="0"/>
              <a:t>뷰와</a:t>
            </a:r>
            <a:r>
              <a:rPr lang="ko-KR" altLang="en-US" dirty="0" smtClean="0"/>
              <a:t> 관련이 없는 다른 내용에 대해 사용자가 신경 쓸 필요가 없음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98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삭제 </a:t>
            </a:r>
            <a:r>
              <a:rPr lang="en-US" altLang="ko-KR" dirty="0" smtClean="0"/>
              <a:t>: DROP VIEW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뷰를</a:t>
            </a:r>
            <a:r>
              <a:rPr lang="ko-KR" altLang="en-US" dirty="0" smtClean="0"/>
              <a:t> 삭제해도 기본 테이블은 영향을 받지 않음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357187" lvl="1" indent="0">
              <a:lnSpc>
                <a:spcPct val="150000"/>
              </a:lnSpc>
              <a:buNone/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삭제할 </a:t>
            </a:r>
            <a:r>
              <a:rPr lang="ko-KR" altLang="en-US" dirty="0" err="1" smtClean="0"/>
              <a:t>뷰를</a:t>
            </a:r>
            <a:r>
              <a:rPr lang="ko-KR" altLang="en-US" dirty="0" smtClean="0"/>
              <a:t> 참조하는 제약조건이 </a:t>
            </a:r>
            <a:r>
              <a:rPr lang="ko-KR" altLang="en-US" dirty="0"/>
              <a:t>존재한다면</a:t>
            </a:r>
            <a:r>
              <a:rPr lang="en-US" altLang="ko-KR" dirty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ko-KR" altLang="en-US" dirty="0"/>
              <a:t>삭제가 수행되지 않음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관련된 제약조건을 먼저 삭제해야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삭제할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</a:rPr>
              <a:t>뷰를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이용해 만들어진 다른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</a:rPr>
              <a:t>뷰가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존재하는 경우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</a:endParaRPr>
          </a:p>
          <a:p>
            <a:pPr marL="365125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85815" y="2303876"/>
            <a:ext cx="7512002" cy="789458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2393885"/>
            <a:ext cx="21907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1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 </a:t>
            </a:r>
            <a:r>
              <a:rPr lang="ko-KR" altLang="en-US" dirty="0" err="1"/>
              <a:t>뷰</a:t>
            </a:r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뷰</a:t>
            </a:r>
            <a:r>
              <a:rPr lang="ko-KR" altLang="en-US" dirty="0" smtClean="0"/>
              <a:t> 삭제 </a:t>
            </a:r>
            <a:r>
              <a:rPr lang="en-US" altLang="ko-KR" dirty="0" smtClean="0"/>
              <a:t>: DROP VIEW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30" y="1706429"/>
            <a:ext cx="8338588" cy="154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4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595005" cy="554370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개념과 특징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SQL(ESQL; Embedded SQL)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프로그래밍</a:t>
            </a:r>
            <a:r>
              <a:rPr lang="en-US" altLang="ko-KR" dirty="0" smtClean="0"/>
              <a:t> </a:t>
            </a:r>
            <a:r>
              <a:rPr lang="ko-KR" altLang="en-US" dirty="0" smtClean="0"/>
              <a:t>언어로 작성된 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 안에 삽입하여 사용하는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주요 특징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 안에서 일반 명령문이 위치할 수 있는 곳이면 어디든 삽입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일반 명령문과 구별하기 위해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삽입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SQL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문 앞에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EXEC SQL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을 붙임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프로그램에 선언된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일반 변수를 삽입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 SQL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문에서 사용</a:t>
            </a:r>
            <a:r>
              <a:rPr lang="ko-KR" altLang="en-US" dirty="0" smtClean="0"/>
              <a:t>할 때는 이름 앞에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콜론</a:t>
            </a:r>
            <a:r>
              <a:rPr lang="en-US" altLang="ko-KR" dirty="0" smtClean="0"/>
              <a:t>(</a:t>
            </a:r>
            <a:r>
              <a:rPr lang="en-US" altLang="ko-KR" dirty="0" smtClean="0">
                <a:sym typeface="Wingdings" panose="05000000000000000000" pitchFamily="2" charset="2"/>
              </a:rPr>
              <a:t>:)</a:t>
            </a:r>
            <a:r>
              <a:rPr lang="ko-KR" altLang="en-US" dirty="0" smtClean="0">
                <a:sym typeface="Wingdings" panose="05000000000000000000" pitchFamily="2" charset="2"/>
              </a:rPr>
              <a:t>을 붙여서 구분함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anose="05000000000000000000" pitchFamily="2" charset="2"/>
              </a:rPr>
              <a:t>커서</a:t>
            </a:r>
            <a:r>
              <a:rPr lang="en-US" altLang="ko-KR" dirty="0" smtClean="0">
                <a:sym typeface="Wingdings" panose="05000000000000000000" pitchFamily="2" charset="2"/>
              </a:rPr>
              <a:t>(cursor)</a:t>
            </a:r>
          </a:p>
          <a:p>
            <a:pPr lvl="2">
              <a:lnSpc>
                <a:spcPct val="150000"/>
              </a:lnSpc>
            </a:pP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수행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결과로 반환된 여러 행을 한 번에 하나씩 가리키는 포인터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여러 개의 행을 </a:t>
            </a:r>
            <a:r>
              <a:rPr lang="ko-KR" altLang="en-US" dirty="0"/>
              <a:t>결과로 반환하는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프로그램에서 사용할 때 필요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03702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삽입 </a:t>
            </a:r>
            <a:r>
              <a:rPr lang="en-US" altLang="ko-KR" dirty="0"/>
              <a:t>SQL </a:t>
            </a:r>
            <a:r>
              <a:rPr lang="ko-KR" altLang="en-US" dirty="0"/>
              <a:t>문에서 사용할 변수 선언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BEGIN DECLARE SECTION</a:t>
            </a:r>
            <a:r>
              <a:rPr lang="ko-KR" altLang="en-US" dirty="0"/>
              <a:t>과 </a:t>
            </a:r>
            <a:r>
              <a:rPr lang="en-US" altLang="ko-KR" dirty="0"/>
              <a:t>END DECLARE SECTION </a:t>
            </a:r>
            <a:r>
              <a:rPr lang="ko-KR" altLang="en-US" dirty="0"/>
              <a:t>사이에 선언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커서가 </a:t>
            </a:r>
            <a:r>
              <a:rPr lang="ko-KR" altLang="en-US" dirty="0"/>
              <a:t>필요 없는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CREATE TABLE </a:t>
            </a:r>
            <a:r>
              <a:rPr lang="ko-KR" altLang="en-US" dirty="0"/>
              <a:t>문</a:t>
            </a:r>
            <a:r>
              <a:rPr lang="en-US" altLang="ko-KR" dirty="0"/>
              <a:t>, INSERT </a:t>
            </a:r>
            <a:r>
              <a:rPr lang="ko-KR" altLang="en-US" dirty="0"/>
              <a:t>문</a:t>
            </a:r>
            <a:r>
              <a:rPr lang="en-US" altLang="ko-KR" dirty="0"/>
              <a:t>, DELETE </a:t>
            </a:r>
            <a:r>
              <a:rPr lang="ko-KR" altLang="en-US" dirty="0"/>
              <a:t>문</a:t>
            </a:r>
            <a:r>
              <a:rPr lang="en-US" altLang="ko-KR" dirty="0"/>
              <a:t>, UPDATE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</a:rPr>
              <a:t>결과로 행 하나만 반환하는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</a:rPr>
              <a:t>SELECT </a:t>
            </a:r>
            <a:r>
              <a:rPr lang="ko-KR" altLang="en-US" b="1" dirty="0" smtClean="0">
                <a:solidFill>
                  <a:schemeClr val="accent6">
                    <a:lumMod val="75000"/>
                  </a:schemeClr>
                </a:solidFill>
              </a:rPr>
              <a:t>문</a:t>
            </a:r>
            <a:endParaRPr lang="en-US" altLang="ko-KR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045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625" y="843600"/>
            <a:ext cx="6515967" cy="5997131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2976359" y="226987"/>
            <a:ext cx="5635383" cy="765085"/>
          </a:xfrm>
          <a:prstGeom prst="wedgeRoundRectCallout">
            <a:avLst>
              <a:gd name="adj1" fmla="val -37771"/>
              <a:gd name="adj2" fmla="val 13409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삽입</a:t>
            </a:r>
            <a:r>
              <a:rPr lang="en-US" altLang="ko-KR" sz="1600" dirty="0" smtClean="0">
                <a:solidFill>
                  <a:schemeClr val="tx1"/>
                </a:solidFill>
              </a:rPr>
              <a:t> SQL </a:t>
            </a:r>
            <a:r>
              <a:rPr lang="ko-KR" altLang="en-US" sz="1600" dirty="0" smtClean="0">
                <a:solidFill>
                  <a:schemeClr val="tx1"/>
                </a:solidFill>
              </a:rPr>
              <a:t>문은 </a:t>
            </a:r>
            <a:r>
              <a:rPr lang="en-US" altLang="ko-KR" sz="1600" dirty="0" smtClean="0">
                <a:solidFill>
                  <a:schemeClr val="tx1"/>
                </a:solidFill>
              </a:rPr>
              <a:t>“EXEC SQL”</a:t>
            </a:r>
            <a:r>
              <a:rPr lang="ko-KR" altLang="en-US" sz="1600" dirty="0" smtClean="0">
                <a:solidFill>
                  <a:schemeClr val="tx1"/>
                </a:solidFill>
              </a:rPr>
              <a:t>을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</a:rPr>
              <a:t>붙여서 일반 명령문과 구분함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728" y="306431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p01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4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7-14]</a:t>
            </a:r>
            <a:r>
              <a:rPr lang="ko-KR" altLang="en-US" dirty="0" smtClean="0"/>
              <a:t>의 프로그램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입력된 제품번호에 해당하는 제품명과 단가를 검색하는 프로그램</a:t>
            </a:r>
            <a:endParaRPr lang="en-US" altLang="ko-KR" dirty="0" smtClean="0"/>
          </a:p>
          <a:p>
            <a:pPr lvl="1">
              <a:lnSpc>
                <a:spcPct val="140000"/>
              </a:lnSpc>
            </a:pPr>
            <a:r>
              <a:rPr lang="en-US" altLang="ko-KR" dirty="0" smtClean="0"/>
              <a:t>① </a:t>
            </a:r>
            <a:r>
              <a:rPr lang="en-US" altLang="ko-KR" dirty="0"/>
              <a:t>: </a:t>
            </a:r>
            <a:r>
              <a:rPr lang="ko-KR" altLang="en-US" dirty="0"/>
              <a:t>삽입 </a:t>
            </a:r>
            <a:r>
              <a:rPr lang="en-US" altLang="ko-KR" dirty="0"/>
              <a:t>SQL </a:t>
            </a:r>
            <a:r>
              <a:rPr lang="ko-KR" altLang="en-US" dirty="0"/>
              <a:t>문에서 사용할 변수 선언</a:t>
            </a:r>
          </a:p>
          <a:p>
            <a:pPr lvl="2">
              <a:lnSpc>
                <a:spcPct val="140000"/>
              </a:lnSpc>
            </a:pPr>
            <a:r>
              <a:rPr lang="ko-KR" altLang="en-US" dirty="0"/>
              <a:t>테이블 내에 대응되는 속성과 같은 타입으로 변수의 데이터 타입을 선언</a:t>
            </a:r>
          </a:p>
          <a:p>
            <a:pPr lvl="2">
              <a:lnSpc>
                <a:spcPct val="140000"/>
              </a:lnSpc>
            </a:pPr>
            <a:r>
              <a:rPr lang="en-US" altLang="ko-KR" dirty="0" smtClean="0"/>
              <a:t>C </a:t>
            </a:r>
            <a:r>
              <a:rPr lang="ko-KR" altLang="en-US" dirty="0" smtClean="0"/>
              <a:t>프로그램에서는 문자열의 </a:t>
            </a:r>
            <a:r>
              <a:rPr lang="ko-KR" altLang="en-US" dirty="0"/>
              <a:t>끝을 표시하는 널 문자</a:t>
            </a:r>
            <a:r>
              <a:rPr lang="en-US" altLang="ko-KR" dirty="0"/>
              <a:t>(‘\0’)</a:t>
            </a:r>
            <a:r>
              <a:rPr lang="ko-KR" altLang="en-US" dirty="0"/>
              <a:t>을 포함할 수 있도록 변수 선언 시 대응되는 속성의 문자열 길이 보다 한 개 더 길게 선언 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② </a:t>
            </a:r>
            <a:r>
              <a:rPr lang="en-US" altLang="ko-KR" dirty="0"/>
              <a:t>: </a:t>
            </a:r>
            <a:r>
              <a:rPr lang="ko-KR" altLang="en-US" dirty="0"/>
              <a:t>검색하고자 하는 제품의 제품번호를 사용자로부터 </a:t>
            </a:r>
            <a:r>
              <a:rPr lang="ko-KR" altLang="en-US" dirty="0" err="1"/>
              <a:t>입력받는</a:t>
            </a:r>
            <a:r>
              <a:rPr lang="ko-KR" altLang="en-US" dirty="0"/>
              <a:t> 부분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③ </a:t>
            </a:r>
            <a:r>
              <a:rPr lang="en-US" altLang="ko-KR" dirty="0"/>
              <a:t>: </a:t>
            </a:r>
            <a:r>
              <a:rPr lang="ko-KR" altLang="en-US" dirty="0"/>
              <a:t>제품 테이블에서 사용자가 입력한 제품번호에 해당하는 제품명과 </a:t>
            </a:r>
            <a:br>
              <a:rPr lang="ko-KR" altLang="en-US" dirty="0"/>
            </a:br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단가를 </a:t>
            </a:r>
            <a:r>
              <a:rPr lang="ko-KR" altLang="en-US" dirty="0"/>
              <a:t>검색하여 대응되는 각각의 변수에 저장하는 삽입 </a:t>
            </a:r>
            <a:r>
              <a:rPr lang="en-US" altLang="ko-KR" dirty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변수는 </a:t>
            </a:r>
            <a:r>
              <a:rPr lang="en-US" altLang="ko-KR" dirty="0"/>
              <a:t>INTO </a:t>
            </a:r>
            <a:r>
              <a:rPr lang="ko-KR" altLang="en-US" dirty="0"/>
              <a:t>키워드 다음에 차례대로 나열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④ </a:t>
            </a:r>
            <a:r>
              <a:rPr lang="en-US" altLang="ko-KR" dirty="0"/>
              <a:t>: </a:t>
            </a:r>
            <a:r>
              <a:rPr lang="ko-KR" altLang="en-US" dirty="0"/>
              <a:t>검색된 제품명과 단가를 화면에 </a:t>
            </a:r>
            <a:r>
              <a:rPr lang="ko-KR" altLang="en-US" dirty="0" smtClean="0"/>
              <a:t>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77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커서가 필요한 삽입 </a:t>
            </a:r>
            <a:r>
              <a:rPr lang="en-US" altLang="ko-KR" dirty="0" smtClean="0"/>
              <a:t>SQL</a:t>
            </a:r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커서를 선언하는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30000"/>
              </a:lnSpc>
            </a:pPr>
            <a:r>
              <a:rPr lang="ko-KR" altLang="en-US" dirty="0" smtClean="0"/>
              <a:t>커서를 사용하기 전에 커서의 이름과 커서가 필요한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sz="3200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3"/>
            <a:endParaRPr lang="en-US" altLang="ko-KR" sz="2000" dirty="0" smtClean="0"/>
          </a:p>
          <a:p>
            <a:pPr lvl="1"/>
            <a:r>
              <a:rPr lang="ko-KR" altLang="en-US" dirty="0" smtClean="0"/>
              <a:t>커서에 연결된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실행하는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97538" y="2663915"/>
            <a:ext cx="7155796" cy="713538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09853" y="5118806"/>
            <a:ext cx="7155796" cy="713538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2787321"/>
            <a:ext cx="5734050" cy="4667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83995"/>
            <a:ext cx="9144000" cy="9544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78" y="5229543"/>
            <a:ext cx="3124200" cy="4381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51213"/>
            <a:ext cx="9144000" cy="6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8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커서를 통해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커서를 이동하여 처리할 다음 행을 가리키도록 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커서가 가리키는 행으로부터 속성 값을 가져와 변수에 저장시킴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결과 테이블에는 여러 행이 존재하므로 </a:t>
            </a:r>
            <a:r>
              <a:rPr lang="en-US" altLang="ko-KR" dirty="0" smtClean="0"/>
              <a:t>FETCH </a:t>
            </a:r>
            <a:r>
              <a:rPr lang="ko-KR" altLang="en-US" dirty="0" smtClean="0"/>
              <a:t>문은 여러 번 수행해야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for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while </a:t>
            </a:r>
            <a:r>
              <a:rPr lang="ko-KR" altLang="en-US" dirty="0" smtClean="0"/>
              <a:t>문과 같은 반복문과 함께 사용</a:t>
            </a:r>
            <a:endParaRPr lang="en-US" altLang="ko-KR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922168" y="4037847"/>
            <a:ext cx="7155796" cy="713538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4161253"/>
            <a:ext cx="4743450" cy="4667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6950"/>
            <a:ext cx="9115927" cy="117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9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 </a:t>
            </a:r>
            <a:r>
              <a:rPr lang="ko-KR" altLang="en-US" dirty="0"/>
              <a:t>삽입 </a:t>
            </a:r>
            <a:r>
              <a:rPr lang="en-US" altLang="ko-KR" dirty="0"/>
              <a:t>SQL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커서가 필요한 삽입 </a:t>
            </a:r>
            <a:r>
              <a:rPr lang="en-US" altLang="ko-KR" dirty="0"/>
              <a:t>SQL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커서의 사용을 종료하는 삽입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857277" y="2422452"/>
            <a:ext cx="7155796" cy="713538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05" y="2577878"/>
            <a:ext cx="3105150" cy="4953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77" y="3464339"/>
            <a:ext cx="683895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6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177975"/>
              </p:ext>
            </p:extLst>
          </p:nvPr>
        </p:nvGraphicFramePr>
        <p:xfrm>
          <a:off x="341530" y="2071099"/>
          <a:ext cx="8415935" cy="44958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7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데이터 타입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의미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en-US" altLang="ko-KR" sz="1600" dirty="0" smtClean="0"/>
                        <a:t>INTEGER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/>
                        <a:t>정수</a:t>
                      </a:r>
                      <a:r>
                        <a:rPr lang="en-US" altLang="ko-KR" sz="1600" dirty="0" smtClean="0"/>
                        <a:t>(4byte,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-2</a:t>
                      </a:r>
                      <a:r>
                        <a:rPr lang="en-US" altLang="ko-KR" sz="1600" baseline="30000" dirty="0" smtClean="0"/>
                        <a:t>31</a:t>
                      </a:r>
                      <a:r>
                        <a:rPr lang="en-US" altLang="ko-KR" sz="1600" dirty="0" smtClean="0"/>
                        <a:t>(-2,147,483,648) ~ 2</a:t>
                      </a:r>
                      <a:r>
                        <a:rPr lang="en-US" altLang="ko-KR" sz="1600" baseline="30000" dirty="0" smtClean="0"/>
                        <a:t>31</a:t>
                      </a:r>
                      <a:r>
                        <a:rPr lang="en-US" altLang="ko-KR" sz="1600" dirty="0" smtClean="0"/>
                        <a:t>-1(2,147,483,647) 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SMALLINT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INT</a:t>
                      </a:r>
                      <a:r>
                        <a:rPr lang="ko-KR" altLang="en-US" sz="1600" dirty="0" smtClean="0"/>
                        <a:t>보다 작은 정수</a:t>
                      </a:r>
                      <a:r>
                        <a:rPr lang="en-US" altLang="ko-KR" sz="1600" dirty="0" smtClean="0"/>
                        <a:t>(2byte)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CHAR(n)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en-US" altLang="ko-KR" sz="1600" dirty="0" smtClean="0"/>
                        <a:t>CHARACTER(n)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길이가 </a:t>
                      </a:r>
                      <a:r>
                        <a:rPr lang="en-US" altLang="ko-KR" sz="1600" dirty="0" smtClean="0"/>
                        <a:t>n</a:t>
                      </a:r>
                      <a:r>
                        <a:rPr lang="ko-KR" altLang="en-US" sz="1600" dirty="0" smtClean="0"/>
                        <a:t>이 고정 길이의 문자열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VARCHAR(n) 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dirty="0" smtClean="0"/>
                        <a:t>  CHARACTER VARYING(n)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최대 길이가 </a:t>
                      </a:r>
                      <a:r>
                        <a:rPr lang="en-US" altLang="ko-KR" sz="1600" dirty="0" smtClean="0"/>
                        <a:t>n</a:t>
                      </a:r>
                      <a:r>
                        <a:rPr lang="ko-KR" altLang="en-US" sz="1600" dirty="0" smtClean="0"/>
                        <a:t>인 가변 길이의 문자열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NUMERIC(p, s) </a:t>
                      </a:r>
                      <a:r>
                        <a:rPr lang="ko-KR" altLang="en-US" sz="1600" dirty="0" smtClean="0"/>
                        <a:t>또는   </a:t>
                      </a:r>
                      <a:r>
                        <a:rPr lang="en-US" altLang="ko-KR" sz="1600" dirty="0" smtClean="0"/>
                        <a:t/>
                      </a:r>
                      <a:br>
                        <a:rPr lang="en-US" altLang="ko-KR" sz="1600" dirty="0" smtClean="0"/>
                      </a:br>
                      <a:r>
                        <a:rPr lang="en-US" altLang="ko-KR" sz="1600" baseline="0" dirty="0" smtClean="0"/>
                        <a:t>  </a:t>
                      </a:r>
                      <a:r>
                        <a:rPr lang="en-US" altLang="ko-KR" sz="1600" dirty="0" smtClean="0"/>
                        <a:t>DECIMAL(p, s)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고정 소수점 실수</a:t>
                      </a:r>
                      <a:r>
                        <a:rPr lang="en-US" altLang="ko-KR" sz="1600" dirty="0" smtClean="0"/>
                        <a:t>, p</a:t>
                      </a:r>
                      <a:r>
                        <a:rPr lang="ko-KR" altLang="en-US" sz="1600" dirty="0" smtClean="0"/>
                        <a:t>는 소수점을 제외한 전체 숫자의 </a:t>
                      </a:r>
                      <a:r>
                        <a:rPr lang="en-US" altLang="ko-KR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/>
                      </a:r>
                      <a:br>
                        <a:rPr lang="en-US" altLang="ko-KR" sz="16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</a:br>
                      <a:r>
                        <a:rPr lang="ko-KR" altLang="en-US" sz="1600" dirty="0" smtClean="0"/>
                        <a:t>길이고</a:t>
                      </a:r>
                      <a:r>
                        <a:rPr lang="en-US" altLang="ko-KR" sz="1600" dirty="0" smtClean="0"/>
                        <a:t>, s</a:t>
                      </a:r>
                      <a:r>
                        <a:rPr lang="ko-KR" altLang="en-US" sz="1600" dirty="0" smtClean="0"/>
                        <a:t>는 소수점 이하 숫자의 길이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FLOAT(n)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길이가 </a:t>
                      </a:r>
                      <a:r>
                        <a:rPr lang="en-US" altLang="ko-KR" sz="1600" dirty="0" smtClean="0"/>
                        <a:t>n</a:t>
                      </a:r>
                      <a:r>
                        <a:rPr lang="ko-KR" altLang="en-US" sz="1600" dirty="0" smtClean="0"/>
                        <a:t>인 부동 소수점 실수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REAL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부동 소수점 실수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연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월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일로 표현되는 날짜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DATETIME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날짜와 시간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TIME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/>
                        <a:t>시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분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초로 표현되는 시간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54308" y="1679938"/>
            <a:ext cx="3167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</a:rPr>
              <a:t>그림 7-1 </a:t>
            </a:r>
            <a:r>
              <a:rPr lang="ko-KR" altLang="en-US" dirty="0"/>
              <a:t>속성의 데이터 타입</a:t>
            </a:r>
          </a:p>
        </p:txBody>
      </p:sp>
    </p:spTree>
    <p:extLst>
      <p:ext uri="{BB962C8B-B14F-4D97-AF65-F5344CB8AC3E}">
        <p14:creationId xmlns:p14="http://schemas.microsoft.com/office/powerpoint/2010/main" val="266963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50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58740" y="1047110"/>
            <a:ext cx="8826011" cy="56166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7235" name="Rectangle 1027"/>
          <p:cNvSpPr>
            <a:spLocks noChangeArrowheads="1"/>
          </p:cNvSpPr>
          <p:nvPr/>
        </p:nvSpPr>
        <p:spPr bwMode="auto">
          <a:xfrm>
            <a:off x="739425" y="188640"/>
            <a:ext cx="60260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lIns="92075" tIns="46038" rIns="92075" bIns="46038"/>
          <a:lstStyle/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ko-KR" sz="3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Oracle</a:t>
            </a:r>
            <a:r>
              <a:rPr lang="ko-KR" altLang="en-US" sz="3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에서의 </a:t>
            </a:r>
            <a:r>
              <a:rPr lang="en-US" altLang="ko-KR" sz="3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en-US" altLang="ko-KR" sz="3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</a:p>
        </p:txBody>
      </p:sp>
      <p:sp>
        <p:nvSpPr>
          <p:cNvPr id="13315" name="Rectangle 1028"/>
          <p:cNvSpPr>
            <a:spLocks noChangeArrowheads="1"/>
          </p:cNvSpPr>
          <p:nvPr/>
        </p:nvSpPr>
        <p:spPr bwMode="auto">
          <a:xfrm>
            <a:off x="296486" y="1217766"/>
            <a:ext cx="1905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>
                <a:solidFill>
                  <a:schemeClr val="bg2"/>
                </a:solidFill>
              </a:rPr>
              <a:t>User Defined</a:t>
            </a:r>
          </a:p>
        </p:txBody>
      </p:sp>
      <p:sp>
        <p:nvSpPr>
          <p:cNvPr id="13316" name="Rectangle 1029"/>
          <p:cNvSpPr>
            <a:spLocks noChangeArrowheads="1"/>
          </p:cNvSpPr>
          <p:nvPr/>
        </p:nvSpPr>
        <p:spPr bwMode="auto">
          <a:xfrm>
            <a:off x="4184151" y="1217766"/>
            <a:ext cx="1905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ko-KR" altLang="en-US">
                <a:solidFill>
                  <a:schemeClr val="bg2"/>
                </a:solidFill>
              </a:rPr>
              <a:t>기본제공</a:t>
            </a:r>
          </a:p>
        </p:txBody>
      </p:sp>
      <p:sp>
        <p:nvSpPr>
          <p:cNvPr id="13317" name="Rectangle 1030"/>
          <p:cNvSpPr>
            <a:spLocks noChangeArrowheads="1"/>
          </p:cNvSpPr>
          <p:nvPr/>
        </p:nvSpPr>
        <p:spPr bwMode="auto">
          <a:xfrm>
            <a:off x="1247520" y="2284566"/>
            <a:ext cx="2467708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>
                <a:solidFill>
                  <a:schemeClr val="bg2"/>
                </a:solidFill>
              </a:rPr>
              <a:t>Scalar</a:t>
            </a:r>
          </a:p>
        </p:txBody>
      </p:sp>
      <p:sp>
        <p:nvSpPr>
          <p:cNvPr id="13318" name="Rectangle 1031"/>
          <p:cNvSpPr>
            <a:spLocks noChangeArrowheads="1"/>
          </p:cNvSpPr>
          <p:nvPr/>
        </p:nvSpPr>
        <p:spPr bwMode="auto">
          <a:xfrm>
            <a:off x="4184151" y="2284566"/>
            <a:ext cx="1905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>
                <a:solidFill>
                  <a:schemeClr val="bg2"/>
                </a:solidFill>
              </a:rPr>
              <a:t>Collection</a:t>
            </a:r>
          </a:p>
        </p:txBody>
      </p:sp>
      <p:sp>
        <p:nvSpPr>
          <p:cNvPr id="13319" name="Rectangle 1032"/>
          <p:cNvSpPr>
            <a:spLocks noChangeArrowheads="1"/>
          </p:cNvSpPr>
          <p:nvPr/>
        </p:nvSpPr>
        <p:spPr bwMode="auto">
          <a:xfrm>
            <a:off x="6698751" y="2284566"/>
            <a:ext cx="19050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>
                <a:solidFill>
                  <a:schemeClr val="bg2"/>
                </a:solidFill>
              </a:rPr>
              <a:t>Relationship</a:t>
            </a:r>
          </a:p>
        </p:txBody>
      </p:sp>
      <p:sp>
        <p:nvSpPr>
          <p:cNvPr id="13320" name="Rectangle 1033"/>
          <p:cNvSpPr>
            <a:spLocks noChangeArrowheads="1"/>
          </p:cNvSpPr>
          <p:nvPr/>
        </p:nvSpPr>
        <p:spPr bwMode="auto">
          <a:xfrm>
            <a:off x="1247520" y="3173566"/>
            <a:ext cx="2467708" cy="342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NUMBER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CHAR, NCHAR(8)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VARCHAR2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NVARCHAR2(8)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LONG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LONG RAW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BLOB, CLOB(8)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BFILE(8)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DATE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TIMESTAMP(9i)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BINARY_FLOAT(10g)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1"/>
                </a:solidFill>
              </a:rPr>
              <a:t>BINARY_DOUBLE(10g)</a:t>
            </a:r>
          </a:p>
        </p:txBody>
      </p:sp>
      <p:sp>
        <p:nvSpPr>
          <p:cNvPr id="13321" name="Rectangle 1034"/>
          <p:cNvSpPr>
            <a:spLocks noChangeArrowheads="1"/>
          </p:cNvSpPr>
          <p:nvPr/>
        </p:nvSpPr>
        <p:spPr bwMode="auto">
          <a:xfrm>
            <a:off x="4184151" y="3318029"/>
            <a:ext cx="19050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>
                <a:solidFill>
                  <a:schemeClr val="bg1"/>
                </a:solidFill>
              </a:rPr>
              <a:t>VARRAY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>
                <a:solidFill>
                  <a:schemeClr val="bg1"/>
                </a:solidFill>
              </a:rPr>
              <a:t>NESTED TABLE</a:t>
            </a:r>
          </a:p>
        </p:txBody>
      </p:sp>
      <p:sp>
        <p:nvSpPr>
          <p:cNvPr id="13322" name="Rectangle 1035"/>
          <p:cNvSpPr>
            <a:spLocks noChangeArrowheads="1"/>
          </p:cNvSpPr>
          <p:nvPr/>
        </p:nvSpPr>
        <p:spPr bwMode="auto">
          <a:xfrm>
            <a:off x="6698751" y="3333904"/>
            <a:ext cx="19050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>
                <a:solidFill>
                  <a:schemeClr val="bg1"/>
                </a:solidFill>
              </a:rPr>
              <a:t>REF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3323" name="Line 1036"/>
          <p:cNvSpPr>
            <a:spLocks noChangeShapeType="1"/>
          </p:cNvSpPr>
          <p:nvPr/>
        </p:nvSpPr>
        <p:spPr bwMode="auto">
          <a:xfrm>
            <a:off x="2507751" y="1979766"/>
            <a:ext cx="51054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4" name="Line 1037"/>
          <p:cNvSpPr>
            <a:spLocks noChangeShapeType="1"/>
          </p:cNvSpPr>
          <p:nvPr/>
        </p:nvSpPr>
        <p:spPr bwMode="auto">
          <a:xfrm>
            <a:off x="2507751" y="1979766"/>
            <a:ext cx="0" cy="3048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5" name="Line 1038"/>
          <p:cNvSpPr>
            <a:spLocks noChangeShapeType="1"/>
          </p:cNvSpPr>
          <p:nvPr/>
        </p:nvSpPr>
        <p:spPr bwMode="auto">
          <a:xfrm>
            <a:off x="5174751" y="1979766"/>
            <a:ext cx="0" cy="3048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6" name="Line 1039"/>
          <p:cNvSpPr>
            <a:spLocks noChangeShapeType="1"/>
          </p:cNvSpPr>
          <p:nvPr/>
        </p:nvSpPr>
        <p:spPr bwMode="auto">
          <a:xfrm>
            <a:off x="7613151" y="1979766"/>
            <a:ext cx="0" cy="3048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7" name="Line 1040"/>
          <p:cNvSpPr>
            <a:spLocks noChangeShapeType="1"/>
          </p:cNvSpPr>
          <p:nvPr/>
        </p:nvSpPr>
        <p:spPr bwMode="auto">
          <a:xfrm>
            <a:off x="5174751" y="1674966"/>
            <a:ext cx="0" cy="3048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3328" name="Line 1041"/>
          <p:cNvSpPr>
            <a:spLocks noChangeShapeType="1"/>
          </p:cNvSpPr>
          <p:nvPr/>
        </p:nvSpPr>
        <p:spPr bwMode="auto">
          <a:xfrm>
            <a:off x="2201486" y="1446366"/>
            <a:ext cx="1982665" cy="0"/>
          </a:xfrm>
          <a:prstGeom prst="line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/>
          <a:lstStyle/>
          <a:p>
            <a:endParaRPr lang="ko-KR" altLang="en-US"/>
          </a:p>
        </p:txBody>
      </p:sp>
      <p:sp>
        <p:nvSpPr>
          <p:cNvPr id="13329" name="TextBox 16"/>
          <p:cNvSpPr txBox="1">
            <a:spLocks noChangeArrowheads="1"/>
          </p:cNvSpPr>
          <p:nvPr/>
        </p:nvSpPr>
        <p:spPr bwMode="auto">
          <a:xfrm>
            <a:off x="756617" y="2780928"/>
            <a:ext cx="321273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컬럼에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하나의 값을 저장</a:t>
            </a:r>
          </a:p>
        </p:txBody>
      </p:sp>
      <p:sp>
        <p:nvSpPr>
          <p:cNvPr id="13330" name="TextBox 17"/>
          <p:cNvSpPr txBox="1">
            <a:spLocks noChangeArrowheads="1"/>
          </p:cNvSpPr>
          <p:nvPr/>
        </p:nvSpPr>
        <p:spPr bwMode="auto">
          <a:xfrm>
            <a:off x="4107951" y="2780929"/>
            <a:ext cx="223009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컬럼에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복수개의 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값을 저장</a:t>
            </a:r>
          </a:p>
        </p:txBody>
      </p:sp>
      <p:sp>
        <p:nvSpPr>
          <p:cNvPr id="13331" name="TextBox 18"/>
          <p:cNvSpPr txBox="1">
            <a:spLocks noChangeArrowheads="1"/>
          </p:cNvSpPr>
          <p:nvPr/>
        </p:nvSpPr>
        <p:spPr bwMode="auto">
          <a:xfrm>
            <a:off x="6739782" y="2780929"/>
            <a:ext cx="20505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다른 테이블의 관계에 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의해 타입정의</a:t>
            </a:r>
          </a:p>
        </p:txBody>
      </p:sp>
      <p:sp>
        <p:nvSpPr>
          <p:cNvPr id="13332" name="TextBox 19"/>
          <p:cNvSpPr txBox="1">
            <a:spLocks noChangeArrowheads="1"/>
          </p:cNvSpPr>
          <p:nvPr/>
        </p:nvSpPr>
        <p:spPr bwMode="auto">
          <a:xfrm>
            <a:off x="292090" y="1762280"/>
            <a:ext cx="204254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사용자 정의 자료형</a:t>
            </a:r>
          </a:p>
        </p:txBody>
      </p:sp>
    </p:spTree>
    <p:extLst>
      <p:ext uri="{BB962C8B-B14F-4D97-AF65-F5344CB8AC3E}">
        <p14:creationId xmlns:p14="http://schemas.microsoft.com/office/powerpoint/2010/main" val="15399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5"/>
          <p:cNvSpPr>
            <a:spLocks noChangeArrowheads="1"/>
          </p:cNvSpPr>
          <p:nvPr/>
        </p:nvSpPr>
        <p:spPr bwMode="auto">
          <a:xfrm>
            <a:off x="2973266" y="876995"/>
            <a:ext cx="5864469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고정길이의 문자 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DATA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를 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2000 Byte 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저장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(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단위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:byte)</a:t>
            </a:r>
          </a:p>
        </p:txBody>
      </p:sp>
      <p:sp>
        <p:nvSpPr>
          <p:cNvPr id="14340" name="Rectangle 36"/>
          <p:cNvSpPr>
            <a:spLocks noChangeArrowheads="1"/>
          </p:cNvSpPr>
          <p:nvPr/>
        </p:nvSpPr>
        <p:spPr bwMode="auto">
          <a:xfrm>
            <a:off x="381000" y="876995"/>
            <a:ext cx="2514600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CHAR</a:t>
            </a:r>
            <a:endParaRPr lang="en-US" altLang="ko-KR" dirty="0">
              <a:solidFill>
                <a:schemeClr val="bg2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41" name="Rectangle 37"/>
          <p:cNvSpPr>
            <a:spLocks noChangeArrowheads="1"/>
          </p:cNvSpPr>
          <p:nvPr/>
        </p:nvSpPr>
        <p:spPr bwMode="auto">
          <a:xfrm>
            <a:off x="2973266" y="1393031"/>
            <a:ext cx="5864469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가변길이의 문자 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DATA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를 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4000 Byte 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저장할 수 있다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4342" name="Rectangle 38"/>
          <p:cNvSpPr>
            <a:spLocks noChangeArrowheads="1"/>
          </p:cNvSpPr>
          <p:nvPr/>
        </p:nvSpPr>
        <p:spPr bwMode="auto">
          <a:xfrm>
            <a:off x="381000" y="1393031"/>
            <a:ext cx="2514600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VARCHAR2</a:t>
            </a:r>
            <a:endParaRPr lang="en-US" altLang="ko-KR">
              <a:solidFill>
                <a:schemeClr val="bg2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43" name="Rectangle 39"/>
          <p:cNvSpPr>
            <a:spLocks noChangeArrowheads="1"/>
          </p:cNvSpPr>
          <p:nvPr/>
        </p:nvSpPr>
        <p:spPr bwMode="auto">
          <a:xfrm>
            <a:off x="2973266" y="1897087"/>
            <a:ext cx="5864469" cy="6096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ko-KR" altLang="en-US" dirty="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숫자값을</a:t>
            </a:r>
            <a:r>
              <a:rPr lang="ko-KR" altLang="en-US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-38 </a:t>
            </a:r>
            <a:r>
              <a:rPr lang="ko-KR" altLang="en-US" dirty="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자리수</a:t>
            </a:r>
            <a:r>
              <a:rPr lang="ko-KR" altLang="en-US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</a:t>
            </a: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~ +38 </a:t>
            </a:r>
            <a:r>
              <a:rPr lang="ko-KR" altLang="en-US" dirty="0" err="1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자리수를</a:t>
            </a:r>
            <a:r>
              <a:rPr lang="ko-KR" altLang="en-US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 저장할 수 있다</a:t>
            </a: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P</a:t>
            </a:r>
            <a:r>
              <a:rPr lang="ko-KR" altLang="en-US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는 전체 자릿수 </a:t>
            </a: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, S</a:t>
            </a:r>
            <a:r>
              <a:rPr lang="ko-KR" altLang="en-US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는 소수점 이하 자릿수 </a:t>
            </a:r>
          </a:p>
        </p:txBody>
      </p:sp>
      <p:sp>
        <p:nvSpPr>
          <p:cNvPr id="14344" name="Rectangle 40"/>
          <p:cNvSpPr>
            <a:spLocks noChangeArrowheads="1"/>
          </p:cNvSpPr>
          <p:nvPr/>
        </p:nvSpPr>
        <p:spPr bwMode="auto">
          <a:xfrm>
            <a:off x="381000" y="1897087"/>
            <a:ext cx="2514600" cy="6096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NUMBER</a:t>
            </a:r>
          </a:p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NUMBER(P, s)</a:t>
            </a:r>
            <a:endParaRPr lang="en-US" altLang="ko-KR">
              <a:solidFill>
                <a:schemeClr val="bg2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45" name="Rectangle 41"/>
          <p:cNvSpPr>
            <a:spLocks noChangeArrowheads="1"/>
          </p:cNvSpPr>
          <p:nvPr/>
        </p:nvSpPr>
        <p:spPr bwMode="auto">
          <a:xfrm>
            <a:off x="2973266" y="3841303"/>
            <a:ext cx="5864469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날자 값을 저장할 수 있다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4346" name="Rectangle 42"/>
          <p:cNvSpPr>
            <a:spLocks noChangeArrowheads="1"/>
          </p:cNvSpPr>
          <p:nvPr/>
        </p:nvSpPr>
        <p:spPr bwMode="auto">
          <a:xfrm>
            <a:off x="381000" y="3841303"/>
            <a:ext cx="2514600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>
                <a:solidFill>
                  <a:schemeClr val="bg1"/>
                </a:solidFill>
                <a:latin typeface="굴림체" pitchFamily="49" charset="-127"/>
                <a:ea typeface="굴림체" pitchFamily="49" charset="-127"/>
              </a:rPr>
              <a:t>DATE</a:t>
            </a:r>
            <a:endParaRPr lang="en-US" altLang="ko-KR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47" name="Rectangle 43"/>
          <p:cNvSpPr>
            <a:spLocks noChangeArrowheads="1"/>
          </p:cNvSpPr>
          <p:nvPr/>
        </p:nvSpPr>
        <p:spPr bwMode="auto">
          <a:xfrm>
            <a:off x="2973266" y="3193231"/>
            <a:ext cx="5864469" cy="6096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Binary </a:t>
            </a:r>
            <a:r>
              <a:rPr lang="ko-KR" altLang="en-US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데이터를 </a:t>
            </a: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4 GB </a:t>
            </a:r>
            <a:r>
              <a:rPr lang="ko-KR" altLang="en-US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저장할 수 있다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Text </a:t>
            </a:r>
            <a:r>
              <a:rPr lang="ko-KR" altLang="en-US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데이터를 </a:t>
            </a: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4 GB </a:t>
            </a:r>
            <a:r>
              <a:rPr lang="ko-KR" altLang="en-US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저장할 수 있다</a:t>
            </a:r>
            <a:r>
              <a:rPr lang="en-US" altLang="ko-KR" dirty="0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4348" name="Rectangle 44"/>
          <p:cNvSpPr>
            <a:spLocks noChangeArrowheads="1"/>
          </p:cNvSpPr>
          <p:nvPr/>
        </p:nvSpPr>
        <p:spPr bwMode="auto">
          <a:xfrm>
            <a:off x="381000" y="3193231"/>
            <a:ext cx="2514600" cy="6096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>
                <a:solidFill>
                  <a:schemeClr val="bg1"/>
                </a:solidFill>
                <a:latin typeface="굴림체" pitchFamily="49" charset="-127"/>
                <a:ea typeface="굴림체" pitchFamily="49" charset="-127"/>
              </a:rPr>
              <a:t>BLOB(LONG RAW)</a:t>
            </a:r>
          </a:p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>
                <a:solidFill>
                  <a:schemeClr val="bg1"/>
                </a:solidFill>
                <a:latin typeface="굴림체" pitchFamily="49" charset="-127"/>
                <a:ea typeface="굴림체" pitchFamily="49" charset="-127"/>
              </a:rPr>
              <a:t>CLOB(LONG)</a:t>
            </a:r>
            <a:endParaRPr lang="en-US" altLang="ko-KR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49" name="Rectangle 45"/>
          <p:cNvSpPr>
            <a:spLocks noChangeArrowheads="1"/>
          </p:cNvSpPr>
          <p:nvPr/>
        </p:nvSpPr>
        <p:spPr bwMode="auto">
          <a:xfrm>
            <a:off x="2973266" y="4849415"/>
            <a:ext cx="5864469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지역시간과 세계표준시의 차이난 시간정보를 보여줌  </a:t>
            </a:r>
          </a:p>
        </p:txBody>
      </p:sp>
      <p:sp>
        <p:nvSpPr>
          <p:cNvPr id="14350" name="Rectangle 46"/>
          <p:cNvSpPr>
            <a:spLocks noChangeArrowheads="1"/>
          </p:cNvSpPr>
          <p:nvPr/>
        </p:nvSpPr>
        <p:spPr bwMode="auto">
          <a:xfrm>
            <a:off x="381000" y="4849415"/>
            <a:ext cx="2514600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  <a:latin typeface="굴림체" pitchFamily="49" charset="-127"/>
                <a:ea typeface="굴림체" pitchFamily="49" charset="-127"/>
              </a:rPr>
              <a:t>TIMESTAMP WITH TIME ZONE</a:t>
            </a:r>
          </a:p>
        </p:txBody>
      </p:sp>
      <p:sp>
        <p:nvSpPr>
          <p:cNvPr id="14351" name="Rectangle 47"/>
          <p:cNvSpPr>
            <a:spLocks noChangeArrowheads="1"/>
          </p:cNvSpPr>
          <p:nvPr/>
        </p:nvSpPr>
        <p:spPr bwMode="auto">
          <a:xfrm>
            <a:off x="2973266" y="5353471"/>
            <a:ext cx="5864469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지역시간으로 변환하여 저장해 줍니다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4352" name="Rectangle 48"/>
          <p:cNvSpPr>
            <a:spLocks noChangeArrowheads="1"/>
          </p:cNvSpPr>
          <p:nvPr/>
        </p:nvSpPr>
        <p:spPr bwMode="auto">
          <a:xfrm>
            <a:off x="381000" y="5353471"/>
            <a:ext cx="2514600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  <a:latin typeface="굴림체" pitchFamily="49" charset="-127"/>
                <a:ea typeface="굴림체" pitchFamily="49" charset="-127"/>
              </a:rPr>
              <a:t>TIMESTAMP WITH LOCAL ZONE</a:t>
            </a:r>
          </a:p>
        </p:txBody>
      </p:sp>
      <p:sp>
        <p:nvSpPr>
          <p:cNvPr id="14353" name="Rectangle 49"/>
          <p:cNvSpPr>
            <a:spLocks noChangeArrowheads="1"/>
          </p:cNvSpPr>
          <p:nvPr/>
        </p:nvSpPr>
        <p:spPr bwMode="auto">
          <a:xfrm>
            <a:off x="2973266" y="5857527"/>
            <a:ext cx="5864469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Year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와 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month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를 사용하여 기간을 저장</a:t>
            </a:r>
            <a:endParaRPr lang="en-US" altLang="ko-KR">
              <a:solidFill>
                <a:schemeClr val="bg2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54" name="Rectangle 50"/>
          <p:cNvSpPr>
            <a:spLocks noChangeArrowheads="1"/>
          </p:cNvSpPr>
          <p:nvPr/>
        </p:nvSpPr>
        <p:spPr bwMode="auto">
          <a:xfrm>
            <a:off x="381000" y="5832375"/>
            <a:ext cx="2514600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1400">
                <a:solidFill>
                  <a:schemeClr val="bg1"/>
                </a:solidFill>
                <a:latin typeface="굴림체" pitchFamily="49" charset="-127"/>
                <a:ea typeface="굴림체" pitchFamily="49" charset="-127"/>
              </a:rPr>
              <a:t>INTERVAL YEAR TO MONTH</a:t>
            </a:r>
          </a:p>
        </p:txBody>
      </p:sp>
      <p:sp>
        <p:nvSpPr>
          <p:cNvPr id="14355" name="Rectangle 51"/>
          <p:cNvSpPr>
            <a:spLocks noChangeArrowheads="1"/>
          </p:cNvSpPr>
          <p:nvPr/>
        </p:nvSpPr>
        <p:spPr bwMode="auto">
          <a:xfrm>
            <a:off x="2973266" y="4345359"/>
            <a:ext cx="5864469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년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월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일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시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분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,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초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, Mili-Second</a:t>
            </a:r>
            <a:r>
              <a:rPr lang="ko-KR" altLang="en-US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까지 보여준다</a:t>
            </a:r>
            <a:r>
              <a:rPr lang="en-US" altLang="ko-KR">
                <a:solidFill>
                  <a:schemeClr val="bg2"/>
                </a:solidFill>
                <a:latin typeface="굴림체" pitchFamily="49" charset="-127"/>
                <a:ea typeface="굴림체" pitchFamily="49" charset="-127"/>
              </a:rPr>
              <a:t>.</a:t>
            </a:r>
          </a:p>
        </p:txBody>
      </p:sp>
      <p:sp>
        <p:nvSpPr>
          <p:cNvPr id="14356" name="Rectangle 52"/>
          <p:cNvSpPr>
            <a:spLocks noChangeArrowheads="1"/>
          </p:cNvSpPr>
          <p:nvPr/>
        </p:nvSpPr>
        <p:spPr bwMode="auto">
          <a:xfrm>
            <a:off x="381000" y="4345359"/>
            <a:ext cx="2514600" cy="4572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>
                <a:solidFill>
                  <a:schemeClr val="bg1"/>
                </a:solidFill>
                <a:latin typeface="굴림체" pitchFamily="49" charset="-127"/>
                <a:ea typeface="굴림체" pitchFamily="49" charset="-127"/>
              </a:rPr>
              <a:t>TIMESTAMP</a:t>
            </a:r>
            <a:endParaRPr lang="en-US" altLang="ko-KR">
              <a:solidFill>
                <a:schemeClr val="bg1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57" name="Rectangle 57"/>
          <p:cNvSpPr>
            <a:spLocks noChangeArrowheads="1"/>
          </p:cNvSpPr>
          <p:nvPr/>
        </p:nvSpPr>
        <p:spPr bwMode="auto">
          <a:xfrm>
            <a:off x="369277" y="2545159"/>
            <a:ext cx="2514600" cy="6096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 dirty="0" err="1">
                <a:solidFill>
                  <a:srgbClr val="FFFF00"/>
                </a:solidFill>
                <a:latin typeface="굴림체" pitchFamily="49" charset="-127"/>
                <a:ea typeface="굴림체" pitchFamily="49" charset="-127"/>
              </a:rPr>
              <a:t>Binary_Float</a:t>
            </a:r>
            <a:r>
              <a:rPr lang="en-US" altLang="ko-KR" sz="2000" dirty="0">
                <a:solidFill>
                  <a:srgbClr val="FFFF00"/>
                </a:solidFill>
                <a:latin typeface="굴림체" pitchFamily="49" charset="-127"/>
                <a:ea typeface="굴림체" pitchFamily="49" charset="-127"/>
              </a:rPr>
              <a:t> </a:t>
            </a:r>
          </a:p>
          <a:p>
            <a:pPr algn="ctr"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sz="2000" dirty="0" err="1">
                <a:solidFill>
                  <a:srgbClr val="FFFF00"/>
                </a:solidFill>
                <a:latin typeface="굴림체" pitchFamily="49" charset="-127"/>
                <a:ea typeface="굴림체" pitchFamily="49" charset="-127"/>
              </a:rPr>
              <a:t>Binary_Double</a:t>
            </a:r>
            <a:endParaRPr lang="en-US" altLang="ko-KR" dirty="0">
              <a:solidFill>
                <a:srgbClr val="FFFF00"/>
              </a:solidFill>
              <a:latin typeface="굴림체" pitchFamily="49" charset="-127"/>
              <a:ea typeface="굴림체" pitchFamily="49" charset="-127"/>
            </a:endParaRPr>
          </a:p>
        </p:txBody>
      </p:sp>
      <p:sp>
        <p:nvSpPr>
          <p:cNvPr id="14358" name="Rectangle 58"/>
          <p:cNvSpPr>
            <a:spLocks noChangeArrowheads="1"/>
          </p:cNvSpPr>
          <p:nvPr/>
        </p:nvSpPr>
        <p:spPr bwMode="auto">
          <a:xfrm>
            <a:off x="2954216" y="2545159"/>
            <a:ext cx="5864469" cy="609600"/>
          </a:xfrm>
          <a:prstGeom prst="rect">
            <a:avLst/>
          </a:prstGeom>
          <a:solidFill>
            <a:srgbClr val="002060"/>
          </a:solidFill>
          <a:ln w="317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FFFF00"/>
                </a:solidFill>
                <a:latin typeface="굴림체" pitchFamily="49" charset="-127"/>
                <a:ea typeface="굴림체" pitchFamily="49" charset="-127"/>
              </a:rPr>
              <a:t>32 bit</a:t>
            </a:r>
            <a:r>
              <a:rPr lang="ko-KR" altLang="en-US" dirty="0">
                <a:solidFill>
                  <a:srgbClr val="FFFF00"/>
                </a:solidFill>
                <a:latin typeface="굴림체" pitchFamily="49" charset="-127"/>
                <a:ea typeface="굴림체" pitchFamily="49" charset="-127"/>
              </a:rPr>
              <a:t>의 부동 소수점을 저장할 수 있다</a:t>
            </a:r>
            <a:r>
              <a:rPr lang="en-US" altLang="ko-KR" dirty="0">
                <a:solidFill>
                  <a:srgbClr val="FFFF00"/>
                </a:solidFill>
                <a:latin typeface="굴림체" pitchFamily="49" charset="-127"/>
                <a:ea typeface="굴림체" pitchFamily="49" charset="-127"/>
              </a:rPr>
              <a:t>.(10g)</a:t>
            </a:r>
          </a:p>
          <a:p>
            <a:pPr defTabSz="822325">
              <a:lnSpc>
                <a:spcPct val="100000"/>
              </a:lnSpc>
              <a:spcBef>
                <a:spcPct val="0"/>
              </a:spcBef>
            </a:pPr>
            <a:r>
              <a:rPr lang="en-US" altLang="ko-KR" dirty="0">
                <a:solidFill>
                  <a:srgbClr val="FFFF00"/>
                </a:solidFill>
                <a:latin typeface="굴림체" pitchFamily="49" charset="-127"/>
                <a:ea typeface="굴림체" pitchFamily="49" charset="-127"/>
              </a:rPr>
              <a:t>64 bit</a:t>
            </a:r>
            <a:r>
              <a:rPr lang="ko-KR" altLang="en-US" dirty="0">
                <a:solidFill>
                  <a:srgbClr val="FFFF00"/>
                </a:solidFill>
                <a:latin typeface="굴림체" pitchFamily="49" charset="-127"/>
                <a:ea typeface="굴림체" pitchFamily="49" charset="-127"/>
              </a:rPr>
              <a:t>의 부동 소수점을 저장할 수 있다</a:t>
            </a:r>
            <a:r>
              <a:rPr lang="en-US" altLang="ko-KR" dirty="0">
                <a:solidFill>
                  <a:srgbClr val="FFFF00"/>
                </a:solidFill>
                <a:latin typeface="굴림체" pitchFamily="49" charset="-127"/>
                <a:ea typeface="굴림체" pitchFamily="49" charset="-127"/>
              </a:rPr>
              <a:t>.(10g)</a:t>
            </a:r>
          </a:p>
        </p:txBody>
      </p:sp>
      <p:sp>
        <p:nvSpPr>
          <p:cNvPr id="14359" name="TextBox 22"/>
          <p:cNvSpPr txBox="1">
            <a:spLocks noChangeArrowheads="1"/>
          </p:cNvSpPr>
          <p:nvPr/>
        </p:nvSpPr>
        <p:spPr bwMode="auto">
          <a:xfrm>
            <a:off x="384459" y="6505600"/>
            <a:ext cx="586461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- NCHAR: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유니코드 고정형 크기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, NVARCHAR2: 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유니코드 </a:t>
            </a:r>
            <a:r>
              <a:rPr lang="ko-KR" altLang="en-US" sz="1400" b="1" dirty="0" err="1">
                <a:latin typeface="맑은 고딕" pitchFamily="50" charset="-127"/>
                <a:ea typeface="맑은 고딕" pitchFamily="50" charset="-127"/>
              </a:rPr>
              <a:t>가변형</a:t>
            </a:r>
            <a:r>
              <a:rPr lang="ko-KR" altLang="en-US" sz="1400" b="1" dirty="0">
                <a:latin typeface="맑은 고딕" pitchFamily="50" charset="-127"/>
                <a:ea typeface="맑은 고딕" pitchFamily="50" charset="-127"/>
              </a:rPr>
              <a:t> 크기</a:t>
            </a:r>
          </a:p>
        </p:txBody>
      </p:sp>
      <p:sp>
        <p:nvSpPr>
          <p:cNvPr id="25" name="Rectangle 1027"/>
          <p:cNvSpPr>
            <a:spLocks noChangeArrowheads="1"/>
          </p:cNvSpPr>
          <p:nvPr/>
        </p:nvSpPr>
        <p:spPr bwMode="auto">
          <a:xfrm>
            <a:off x="739425" y="44624"/>
            <a:ext cx="60260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chemeClr val="bg2"/>
            </a:outerShdw>
          </a:effectLst>
        </p:spPr>
        <p:txBody>
          <a:bodyPr lIns="92075" tIns="46038" rIns="92075" bIns="46038"/>
          <a:lstStyle/>
          <a:p>
            <a:pPr algn="ctr">
              <a:lnSpc>
                <a:spcPct val="100000"/>
              </a:lnSpc>
              <a:spcBef>
                <a:spcPct val="0"/>
              </a:spcBef>
              <a:defRPr/>
            </a:pPr>
            <a:r>
              <a:rPr lang="en-US" altLang="ko-KR" sz="3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Oracle</a:t>
            </a:r>
            <a:r>
              <a:rPr lang="ko-KR" altLang="en-US" sz="3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에서의 </a:t>
            </a:r>
            <a:r>
              <a:rPr lang="en-US" altLang="ko-KR" sz="36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Data </a:t>
            </a:r>
            <a:r>
              <a:rPr lang="en-US" altLang="ko-KR" sz="36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74252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PRIMARY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기본키를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PRIMARY KEY(</a:t>
            </a:r>
            <a:r>
              <a:rPr lang="ko-KR" altLang="en-US" dirty="0" smtClean="0"/>
              <a:t>고객아이디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PRIMARY </a:t>
            </a:r>
            <a:r>
              <a:rPr lang="en-US" altLang="ko-KR" dirty="0" smtClean="0"/>
              <a:t>KEY(</a:t>
            </a:r>
            <a:r>
              <a:rPr lang="ko-KR" altLang="en-US" dirty="0" smtClean="0"/>
              <a:t>주문고객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주문제품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UNIQUE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대체키를</a:t>
            </a:r>
            <a:r>
              <a:rPr lang="ko-KR" altLang="en-US" dirty="0" smtClean="0"/>
              <a:t>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대체키로 지정되는 속성의 값은 유일성을 가지며 </a:t>
            </a:r>
            <a:r>
              <a:rPr lang="ko-KR" altLang="en-US" dirty="0" err="1" smtClean="0"/>
              <a:t>기본키와</a:t>
            </a:r>
            <a:r>
              <a:rPr lang="ko-KR" altLang="en-US" dirty="0" smtClean="0"/>
              <a:t> 달리 널 값이 허용됨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UNIQUE(</a:t>
            </a:r>
            <a:r>
              <a:rPr lang="ko-KR" altLang="en-US" dirty="0" smtClean="0"/>
              <a:t>고객이름</a:t>
            </a:r>
            <a:r>
              <a:rPr lang="en-US" altLang="ko-K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579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외래키를</a:t>
            </a:r>
            <a:r>
              <a:rPr lang="ko-KR" altLang="en-US" dirty="0" smtClean="0"/>
              <a:t> 지정하는 키워드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형식</a:t>
            </a:r>
            <a:r>
              <a:rPr lang="en-US" altLang="ko-KR" dirty="0" smtClean="0"/>
              <a:t>:</a:t>
            </a:r>
            <a:r>
              <a:rPr lang="en-US" altLang="ko-KR" b="1" dirty="0" smtClean="0"/>
              <a:t> 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FOREIGN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KEY (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속성리스트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) REFERENCES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테이블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_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이름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b="1" dirty="0" smtClean="0">
                <a:solidFill>
                  <a:schemeClr val="accent5">
                    <a:lumMod val="75000"/>
                  </a:schemeClr>
                </a:solidFill>
              </a:rPr>
              <a:t>속성리스트</a:t>
            </a:r>
            <a:r>
              <a:rPr lang="en-US" altLang="ko-KR" b="1" dirty="0" smtClean="0">
                <a:solidFill>
                  <a:schemeClr val="accent5">
                    <a:lumMod val="75000"/>
                  </a:schemeClr>
                </a:solidFill>
              </a:rPr>
              <a:t>)</a:t>
            </a:r>
            <a:endParaRPr lang="en-US" altLang="ko-KR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외래키가</a:t>
            </a:r>
            <a:r>
              <a:rPr lang="ko-KR" altLang="en-US" dirty="0" smtClean="0"/>
              <a:t> 어떤 테이블의 무슨 속성을 참조하는지 </a:t>
            </a:r>
            <a:r>
              <a:rPr lang="en-US" altLang="ko-KR" b="1" dirty="0" smtClean="0">
                <a:solidFill>
                  <a:srgbClr val="FF0000"/>
                </a:solidFill>
              </a:rPr>
              <a:t>REFERENCES </a:t>
            </a:r>
            <a:r>
              <a:rPr lang="ko-KR" altLang="en-US" b="1" dirty="0" smtClean="0">
                <a:solidFill>
                  <a:srgbClr val="FF0000"/>
                </a:solidFill>
              </a:rPr>
              <a:t>키워드 다음</a:t>
            </a:r>
            <a:r>
              <a:rPr lang="ko-KR" altLang="en-US" dirty="0" smtClean="0"/>
              <a:t>에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 유지를 위해 참조되는 테이블에서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삭제 시 처리 방법을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지정하는 옵션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u="sng" dirty="0" smtClean="0"/>
              <a:t>ON DELETE  NO ACTION: </a:t>
            </a:r>
            <a:r>
              <a:rPr lang="ko-KR" altLang="en-US" u="sng" dirty="0" err="1" smtClean="0"/>
              <a:t>투플을</a:t>
            </a:r>
            <a:r>
              <a:rPr lang="ko-KR" altLang="en-US" u="sng" dirty="0" smtClean="0"/>
              <a:t> 삭제하지 못하게 함</a:t>
            </a:r>
            <a:endParaRPr lang="en-US" altLang="ko-KR" u="sng" dirty="0" smtClean="0"/>
          </a:p>
          <a:p>
            <a:pPr lvl="4">
              <a:lnSpc>
                <a:spcPct val="150000"/>
              </a:lnSpc>
            </a:pPr>
            <a:r>
              <a:rPr lang="en-US" altLang="ko-KR" u="sng" dirty="0"/>
              <a:t>ON DELETE </a:t>
            </a:r>
            <a:r>
              <a:rPr lang="en-US" altLang="ko-KR" u="sng" dirty="0" smtClean="0"/>
              <a:t> CASCADE: </a:t>
            </a:r>
            <a:r>
              <a:rPr lang="ko-KR" altLang="en-US" u="sng" dirty="0" smtClean="0"/>
              <a:t>관련 </a:t>
            </a:r>
            <a:r>
              <a:rPr lang="ko-KR" altLang="en-US" u="sng" dirty="0" err="1" smtClean="0"/>
              <a:t>투플을</a:t>
            </a:r>
            <a:r>
              <a:rPr lang="ko-KR" altLang="en-US" u="sng" dirty="0" smtClean="0"/>
              <a:t> 함께 삭제함</a:t>
            </a:r>
            <a:endParaRPr lang="ko-KR" altLang="en-US" u="sng" dirty="0"/>
          </a:p>
          <a:p>
            <a:pPr lvl="4">
              <a:lnSpc>
                <a:spcPct val="150000"/>
              </a:lnSpc>
            </a:pPr>
            <a:r>
              <a:rPr lang="en-US" altLang="ko-KR" u="sng" dirty="0"/>
              <a:t>ON DELETE </a:t>
            </a:r>
            <a:r>
              <a:rPr lang="en-US" altLang="ko-KR" u="sng" dirty="0" smtClean="0"/>
              <a:t> SET NULL: </a:t>
            </a:r>
            <a:r>
              <a:rPr lang="ko-KR" altLang="en-US" u="sng" dirty="0" smtClean="0"/>
              <a:t>관련 </a:t>
            </a:r>
            <a:r>
              <a:rPr lang="ko-KR" altLang="en-US" u="sng" dirty="0" err="1" smtClean="0"/>
              <a:t>투플의</a:t>
            </a:r>
            <a:r>
              <a:rPr lang="ko-KR" altLang="en-US" u="sng" dirty="0" smtClean="0"/>
              <a:t> </a:t>
            </a:r>
            <a:r>
              <a:rPr lang="ko-KR" altLang="en-US" u="sng" dirty="0" err="1" smtClean="0"/>
              <a:t>외래키</a:t>
            </a:r>
            <a:r>
              <a:rPr lang="ko-KR" altLang="en-US" u="sng" dirty="0" smtClean="0"/>
              <a:t> 값을 </a:t>
            </a:r>
            <a:r>
              <a:rPr lang="en-US" altLang="ko-KR" u="sng" dirty="0" smtClean="0"/>
              <a:t>NULL</a:t>
            </a:r>
            <a:r>
              <a:rPr lang="ko-KR" altLang="en-US" u="sng" dirty="0" smtClean="0"/>
              <a:t>로 변경함</a:t>
            </a:r>
            <a:r>
              <a:rPr lang="en-US" altLang="ko-KR" u="sng" dirty="0" smtClean="0"/>
              <a:t> </a:t>
            </a:r>
            <a:endParaRPr lang="ko-KR" altLang="en-US" u="sng" dirty="0"/>
          </a:p>
          <a:p>
            <a:pPr lvl="4">
              <a:lnSpc>
                <a:spcPct val="150000"/>
              </a:lnSpc>
            </a:pPr>
            <a:r>
              <a:rPr lang="en-US" altLang="ko-KR" u="sng" dirty="0"/>
              <a:t>ON DELETE </a:t>
            </a:r>
            <a:r>
              <a:rPr lang="en-US" altLang="ko-KR" u="sng" dirty="0" smtClean="0"/>
              <a:t> SET DEFAULT: </a:t>
            </a:r>
            <a:r>
              <a:rPr lang="ko-KR" altLang="en-US" u="sng" dirty="0" smtClean="0"/>
              <a:t>관련 </a:t>
            </a:r>
            <a:r>
              <a:rPr lang="ko-KR" altLang="en-US" u="sng" dirty="0" err="1" smtClean="0"/>
              <a:t>투플의</a:t>
            </a:r>
            <a:r>
              <a:rPr lang="ko-KR" altLang="en-US" u="sng" dirty="0" smtClean="0"/>
              <a:t> </a:t>
            </a:r>
            <a:r>
              <a:rPr lang="ko-KR" altLang="en-US" u="sng" dirty="0" err="1" smtClean="0"/>
              <a:t>외래키</a:t>
            </a:r>
            <a:r>
              <a:rPr lang="ko-KR" altLang="en-US" u="sng" dirty="0" smtClean="0"/>
              <a:t> 값을 미리 지정한 기본 값으로 변경함</a:t>
            </a:r>
            <a:endParaRPr lang="ko-KR" altLang="en-US" u="sng" dirty="0"/>
          </a:p>
        </p:txBody>
      </p:sp>
    </p:spTree>
    <p:extLst>
      <p:ext uri="{BB962C8B-B14F-4D97-AF65-F5344CB8AC3E}">
        <p14:creationId xmlns:p14="http://schemas.microsoft.com/office/powerpoint/2010/main" val="425528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키의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FOREIGN  KEY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참조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 유지를 위해 참조되는 테이블에서 </a:t>
            </a:r>
            <a:r>
              <a:rPr lang="ko-KR" altLang="en-US" dirty="0" err="1" smtClean="0"/>
              <a:t>투플</a:t>
            </a:r>
            <a:r>
              <a:rPr lang="ko-KR" altLang="en-US" dirty="0" smtClean="0"/>
              <a:t> 변경 시 처리 방법을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지정하는 옵션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 smtClean="0"/>
              <a:t>ON UPDATE  NO ACTION: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변</a:t>
            </a:r>
            <a:r>
              <a:rPr lang="ko-KR" altLang="en-US" dirty="0"/>
              <a:t>경</a:t>
            </a:r>
            <a:r>
              <a:rPr lang="ko-KR" altLang="en-US" dirty="0" smtClean="0"/>
              <a:t>하지 못하게 함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</a:t>
            </a:r>
            <a:r>
              <a:rPr lang="en-US" altLang="ko-KR" dirty="0" smtClean="0"/>
              <a:t>UPDATE  </a:t>
            </a:r>
            <a:r>
              <a:rPr lang="en-US" altLang="ko-KR" dirty="0"/>
              <a:t>CASCADE 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함께 변경함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UPDATE</a:t>
            </a:r>
            <a:r>
              <a:rPr lang="en-US" altLang="ko-KR" dirty="0" smtClean="0"/>
              <a:t>  SET </a:t>
            </a:r>
            <a:r>
              <a:rPr lang="en-US" altLang="ko-KR" dirty="0"/>
              <a:t>NULL 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</a:t>
            </a:r>
            <a:r>
              <a:rPr lang="en-US" altLang="ko-KR" dirty="0" smtClean="0"/>
              <a:t>NULL</a:t>
            </a:r>
            <a:r>
              <a:rPr lang="ko-KR" altLang="en-US" dirty="0" smtClean="0"/>
              <a:t>로 변경함</a:t>
            </a:r>
            <a:r>
              <a:rPr lang="en-US" altLang="ko-KR" dirty="0" smtClean="0"/>
              <a:t> </a:t>
            </a:r>
            <a:endParaRPr lang="ko-KR" altLang="en-US" dirty="0"/>
          </a:p>
          <a:p>
            <a:pPr lvl="4">
              <a:lnSpc>
                <a:spcPct val="150000"/>
              </a:lnSpc>
            </a:pPr>
            <a:r>
              <a:rPr lang="en-US" altLang="ko-KR" dirty="0"/>
              <a:t>ON </a:t>
            </a:r>
            <a:r>
              <a:rPr lang="en-US" altLang="ko-KR" dirty="0" smtClean="0"/>
              <a:t>UPDATE  </a:t>
            </a:r>
            <a:r>
              <a:rPr lang="en-US" altLang="ko-KR" dirty="0"/>
              <a:t>SET DEFAULT : </a:t>
            </a:r>
            <a:r>
              <a:rPr lang="ko-KR" altLang="en-US" dirty="0" smtClean="0"/>
              <a:t>관련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값을 미리 지정한 기본 값으로 변경함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FOREIGN KEY(</a:t>
            </a:r>
            <a:r>
              <a:rPr lang="ko-KR" altLang="en-US" dirty="0" smtClean="0"/>
              <a:t>소속부서</a:t>
            </a:r>
            <a:r>
              <a:rPr lang="en-US" altLang="ko-KR" dirty="0" smtClean="0"/>
              <a:t>) REFERENCES </a:t>
            </a:r>
            <a:r>
              <a:rPr lang="ko-KR" altLang="en-US" dirty="0" smtClean="0"/>
              <a:t>부서</a:t>
            </a:r>
            <a:r>
              <a:rPr lang="en-US" altLang="ko-KR" dirty="0" smtClean="0"/>
              <a:t>(</a:t>
            </a:r>
            <a:r>
              <a:rPr lang="ko-KR" altLang="en-US" dirty="0" smtClean="0"/>
              <a:t>부서번호</a:t>
            </a:r>
            <a:r>
              <a:rPr lang="en-US" altLang="ko-KR" dirty="0" smtClean="0"/>
              <a:t>)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/>
              <a:t>FOREIGN KEY(</a:t>
            </a:r>
            <a:r>
              <a:rPr lang="ko-KR" altLang="en-US" dirty="0"/>
              <a:t>소속부서</a:t>
            </a:r>
            <a:r>
              <a:rPr lang="en-US" altLang="ko-KR" dirty="0"/>
              <a:t>) REFERENCES </a:t>
            </a:r>
            <a:r>
              <a:rPr lang="ko-KR" altLang="en-US" dirty="0"/>
              <a:t>부서</a:t>
            </a:r>
            <a:r>
              <a:rPr lang="en-US" altLang="ko-KR" dirty="0"/>
              <a:t>(</a:t>
            </a:r>
            <a:r>
              <a:rPr lang="ko-KR" altLang="en-US" dirty="0"/>
              <a:t>부서번호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</a:t>
            </a:r>
            <a:r>
              <a:rPr lang="en-US" altLang="ko-KR" b="1" dirty="0" smtClean="0">
                <a:solidFill>
                  <a:srgbClr val="FF0000"/>
                </a:solidFill>
              </a:rPr>
              <a:t>ON DELETE CASCADE  </a:t>
            </a:r>
            <a:r>
              <a:rPr lang="en-US" altLang="ko-KR" dirty="0" smtClean="0"/>
              <a:t>ON UPDATE CASCADE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2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7" name="내용 개체 틀 11"/>
          <p:cNvSpPr txBox="1">
            <a:spLocks/>
          </p:cNvSpPr>
          <p:nvPr/>
        </p:nvSpPr>
        <p:spPr>
          <a:xfrm>
            <a:off x="-18510" y="5139191"/>
            <a:ext cx="8910990" cy="16201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 NO ACTION: </a:t>
            </a:r>
            <a:r>
              <a:rPr lang="ko-KR" altLang="en-US" sz="1400" dirty="0" smtClean="0"/>
              <a:t>부서 테이블의 </a:t>
            </a:r>
            <a:r>
              <a:rPr lang="ko-KR" altLang="en-US" sz="1400" dirty="0" err="1" smtClean="0"/>
              <a:t>투플을</a:t>
            </a:r>
            <a:r>
              <a:rPr lang="ko-KR" altLang="en-US" sz="1400" dirty="0" smtClean="0"/>
              <a:t> 삭제하지 못하게 함</a:t>
            </a:r>
            <a:endParaRPr lang="en-US" altLang="ko-KR" sz="1400" dirty="0" smtClean="0"/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 CASCADE </a:t>
            </a:r>
            <a:r>
              <a:rPr lang="en-US" altLang="ko-KR" sz="1400" dirty="0"/>
              <a:t>: </a:t>
            </a:r>
            <a:r>
              <a:rPr lang="ko-KR" altLang="en-US" sz="1400" dirty="0" smtClean="0"/>
              <a:t>사원 테이블에서 </a:t>
            </a:r>
            <a:r>
              <a:rPr lang="ko-KR" altLang="en-US" sz="1400" b="1" u="sng" dirty="0" err="1" smtClean="0">
                <a:solidFill>
                  <a:srgbClr val="FF0000"/>
                </a:solidFill>
              </a:rPr>
              <a:t>홍보부</a:t>
            </a:r>
            <a:r>
              <a:rPr lang="ko-KR" altLang="en-US" sz="1400" dirty="0" err="1" smtClean="0"/>
              <a:t>에</a:t>
            </a:r>
            <a:r>
              <a:rPr lang="ko-KR" altLang="en-US" sz="1400" dirty="0" smtClean="0"/>
              <a:t> 근무하</a:t>
            </a:r>
            <a:r>
              <a:rPr lang="ko-KR" altLang="en-US" sz="1400" dirty="0"/>
              <a:t>는</a:t>
            </a:r>
            <a:r>
              <a:rPr lang="ko-KR" altLang="en-US" sz="1400" dirty="0" smtClean="0"/>
              <a:t> 정소화 사원 </a:t>
            </a:r>
            <a:r>
              <a:rPr lang="ko-KR" altLang="en-US" sz="1400" dirty="0" err="1" smtClean="0"/>
              <a:t>투플도</a:t>
            </a:r>
            <a:r>
              <a:rPr lang="ko-KR" altLang="en-US" sz="1400" dirty="0" smtClean="0"/>
              <a:t> 함께 삭제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 SET </a:t>
            </a:r>
            <a:r>
              <a:rPr lang="en-US" altLang="ko-KR" sz="1400" dirty="0"/>
              <a:t>NULL : </a:t>
            </a:r>
            <a:r>
              <a:rPr lang="ko-KR" altLang="en-US" sz="1400" dirty="0" smtClean="0"/>
              <a:t>사원 테이블에서 정소화 사원의 소속부서 속성 값을 </a:t>
            </a:r>
            <a:r>
              <a:rPr lang="en-US" altLang="ko-KR" sz="1400" dirty="0" smtClean="0"/>
              <a:t>NULL</a:t>
            </a:r>
            <a:r>
              <a:rPr lang="ko-KR" altLang="en-US" sz="1400" dirty="0" smtClean="0"/>
              <a:t>로 변경</a:t>
            </a:r>
          </a:p>
          <a:p>
            <a:pPr lvl="2">
              <a:lnSpc>
                <a:spcPct val="150000"/>
              </a:lnSpc>
            </a:pPr>
            <a:r>
              <a:rPr lang="en-US" altLang="ko-KR" sz="1400" dirty="0" smtClean="0"/>
              <a:t>ON DELETE  SET </a:t>
            </a:r>
            <a:r>
              <a:rPr lang="en-US" altLang="ko-KR" sz="1400" dirty="0"/>
              <a:t>DEFAULT : </a:t>
            </a:r>
            <a:r>
              <a:rPr lang="ko-KR" altLang="en-US" sz="1400" dirty="0" smtClean="0"/>
              <a:t>사원 테이블에서 정소화 사원의 소속부서 속성 값을 기본 값으로 변경 </a:t>
            </a:r>
            <a:endParaRPr lang="en-US" altLang="ko-KR" sz="14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081971" y="167380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ym typeface="Wingdings"/>
              </a:rPr>
              <a:t>[</a:t>
            </a:r>
            <a:r>
              <a:rPr lang="ko-KR" altLang="en-US" sz="1600" b="1" dirty="0" smtClean="0">
                <a:sym typeface="Wingdings"/>
              </a:rPr>
              <a:t>참조 </a:t>
            </a:r>
            <a:r>
              <a:rPr lang="ko-KR" altLang="en-US" sz="1600" b="1" dirty="0" err="1" smtClean="0">
                <a:sym typeface="Wingdings"/>
              </a:rPr>
              <a:t>무결성</a:t>
            </a:r>
            <a:r>
              <a:rPr lang="ko-KR" altLang="en-US" sz="1600" b="1" dirty="0" smtClean="0">
                <a:sym typeface="Wingdings"/>
              </a:rPr>
              <a:t> 제약조건 유지를 위한 </a:t>
            </a:r>
            <a:r>
              <a:rPr lang="ko-KR" altLang="en-US" sz="1600" b="1" dirty="0" err="1" smtClean="0">
                <a:sym typeface="Wingdings"/>
              </a:rPr>
              <a:t>투플</a:t>
            </a:r>
            <a:r>
              <a:rPr lang="ko-KR" altLang="en-US" sz="1600" b="1" dirty="0" smtClean="0">
                <a:sym typeface="Wingdings"/>
              </a:rPr>
              <a:t> 삭제 예</a:t>
            </a:r>
            <a:r>
              <a:rPr lang="en-US" altLang="ko-KR" sz="1600" b="1" dirty="0" smtClean="0">
                <a:sym typeface="Wingdings"/>
              </a:rPr>
              <a:t>]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25" y="2274302"/>
            <a:ext cx="75057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SQL</a:t>
            </a:r>
            <a:r>
              <a:rPr lang="ko-KR" altLang="en-US" dirty="0"/>
              <a:t>의 역할을 이해하고</a:t>
            </a:r>
            <a:r>
              <a:rPr lang="en-US" altLang="ko-KR" dirty="0"/>
              <a:t>, </a:t>
            </a:r>
            <a:r>
              <a:rPr lang="ko-KR" altLang="en-US" dirty="0"/>
              <a:t>이를 기능별로 분류해본다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</a:t>
            </a:r>
            <a:r>
              <a:rPr lang="ko-KR" altLang="en-US" dirty="0"/>
              <a:t>의 데이터 정의 기능을 예제를 통해 익힌다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SQL</a:t>
            </a:r>
            <a:r>
              <a:rPr lang="ko-KR" altLang="en-US" dirty="0"/>
              <a:t>의 데이터 조작 기능을 예제를 통해 익힌다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뷰의</a:t>
            </a:r>
            <a:r>
              <a:rPr lang="ko-KR" altLang="en-US" dirty="0"/>
              <a:t> 개념과 장점을 이해한다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삽입 </a:t>
            </a:r>
            <a:r>
              <a:rPr lang="en-US" altLang="ko-KR" dirty="0"/>
              <a:t>SQL</a:t>
            </a:r>
            <a:r>
              <a:rPr lang="ko-KR" altLang="en-US" dirty="0"/>
              <a:t>의 역할을 이해한다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826695" y="956346"/>
            <a:ext cx="4660583" cy="4227195"/>
            <a:chOff x="1826695" y="956346"/>
            <a:chExt cx="4660583" cy="422719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6695" y="956346"/>
              <a:ext cx="4660583" cy="4227195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2050" y="1730065"/>
              <a:ext cx="292608" cy="182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599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910040" cy="5543705"/>
          </a:xfrm>
        </p:spPr>
        <p:txBody>
          <a:bodyPr/>
          <a:lstStyle/>
          <a:p>
            <a:r>
              <a:rPr lang="ko-KR" altLang="en-US" dirty="0"/>
              <a:t>테이블 생성 </a:t>
            </a:r>
            <a:r>
              <a:rPr lang="en-US" altLang="ko-KR" dirty="0"/>
              <a:t>: CREATE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무결성</a:t>
            </a:r>
            <a:r>
              <a:rPr lang="ko-KR" altLang="en-US" dirty="0" smtClean="0"/>
              <a:t> 제약조건의 정의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CHECK</a:t>
            </a:r>
          </a:p>
          <a:p>
            <a:pPr lvl="3">
              <a:lnSpc>
                <a:spcPct val="200000"/>
              </a:lnSpc>
            </a:pPr>
            <a:r>
              <a:rPr lang="ko-KR" altLang="en-US" dirty="0" smtClean="0"/>
              <a:t>테이블에 정확하고 유효한 데이터를 유지하기 위해 </a:t>
            </a:r>
            <a:r>
              <a:rPr lang="ko-KR" altLang="en-US" dirty="0"/>
              <a:t>특정</a:t>
            </a:r>
            <a:r>
              <a:rPr lang="en-US" altLang="ko-KR" dirty="0"/>
              <a:t> </a:t>
            </a:r>
            <a:r>
              <a:rPr lang="ko-KR" altLang="en-US" dirty="0"/>
              <a:t>속성에 대한 제약조건을 </a:t>
            </a:r>
            <a:r>
              <a:rPr lang="ko-KR" altLang="en-US" dirty="0" smtClean="0"/>
              <a:t>지정</a:t>
            </a:r>
            <a:endParaRPr lang="en-US" altLang="ko-KR" dirty="0" smtClean="0"/>
          </a:p>
          <a:p>
            <a:pPr lvl="3">
              <a:lnSpc>
                <a:spcPct val="200000"/>
              </a:lnSpc>
            </a:pPr>
            <a:r>
              <a:rPr lang="en-US" altLang="ko-KR" dirty="0" smtClean="0"/>
              <a:t>CONSTRAINT </a:t>
            </a:r>
            <a:r>
              <a:rPr lang="ko-KR" altLang="en-US" dirty="0" smtClean="0"/>
              <a:t>키워드와 함께 고유의 이름을 부여할 수도 있음</a:t>
            </a:r>
            <a:endParaRPr lang="en-US" altLang="ko-KR" dirty="0" smtClean="0"/>
          </a:p>
          <a:p>
            <a:pPr lvl="3">
              <a:lnSpc>
                <a:spcPct val="20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CHECK(</a:t>
            </a:r>
            <a:r>
              <a:rPr lang="ko-KR" altLang="en-US" dirty="0" smtClean="0"/>
              <a:t>재고량 </a:t>
            </a:r>
            <a:r>
              <a:rPr lang="en-US" altLang="ko-KR" dirty="0" smtClean="0"/>
              <a:t>&gt;= 0 AND </a:t>
            </a:r>
            <a:r>
              <a:rPr lang="ko-KR" altLang="en-US" dirty="0" smtClean="0"/>
              <a:t>재고량 </a:t>
            </a:r>
            <a:r>
              <a:rPr lang="en-US" altLang="ko-KR" dirty="0" smtClean="0"/>
              <a:t>&lt;= 10000)</a:t>
            </a:r>
          </a:p>
          <a:p>
            <a:pPr lvl="3">
              <a:lnSpc>
                <a:spcPct val="20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CONSTRAINT  CHK_CPY  CHECK(</a:t>
            </a:r>
            <a:r>
              <a:rPr lang="ko-KR" altLang="en-US" dirty="0" smtClean="0"/>
              <a:t>제조업체 </a:t>
            </a:r>
            <a:r>
              <a:rPr lang="en-US" altLang="ko-KR" dirty="0" smtClean="0"/>
              <a:t>= ‘</a:t>
            </a:r>
            <a:r>
              <a:rPr lang="ko-KR" altLang="en-US" dirty="0" err="1" smtClean="0"/>
              <a:t>한빛제과</a:t>
            </a:r>
            <a:r>
              <a:rPr lang="en-US" altLang="ko-KR" dirty="0" smtClean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426449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07" y="1692656"/>
            <a:ext cx="8249343" cy="48157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고객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6192180" y="5949280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고객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(7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005" y="3595632"/>
            <a:ext cx="4455495" cy="230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24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1" y="1427419"/>
            <a:ext cx="8584708" cy="498791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7" name="내용 개체 틀 1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5607115" y="6411774"/>
            <a:ext cx="301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제품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(8 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441" y="3519008"/>
            <a:ext cx="4374337" cy="27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8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06515" y="1666106"/>
            <a:ext cx="7209642" cy="5093264"/>
            <a:chOff x="521550" y="1666106"/>
            <a:chExt cx="7209642" cy="509326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1550" y="1666106"/>
              <a:ext cx="7209642" cy="5093264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3401870" y="5364215"/>
              <a:ext cx="3690410" cy="36004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hlinkClick r:id="rId3" action="ppaction://hlinksldjump"/>
          </p:cNvPr>
          <p:cNvSpPr txBox="1"/>
          <p:nvPr/>
        </p:nvSpPr>
        <p:spPr>
          <a:xfrm>
            <a:off x="5517105" y="6444335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[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주문 테이블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(9</a:t>
            </a:r>
            <a:r>
              <a:rPr lang="ko-KR" altLang="en-US" dirty="0" smtClean="0">
                <a:solidFill>
                  <a:schemeClr val="accent6">
                    <a:lumMod val="75000"/>
                  </a:schemeClr>
                </a:solidFill>
              </a:rPr>
              <a:t>페이지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</a:rPr>
              <a:t>)]</a:t>
            </a:r>
            <a:endParaRPr lang="ko-KR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736" y="3699030"/>
            <a:ext cx="4092828" cy="24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5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1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배송업체 테이블 생성을 위한 </a:t>
            </a:r>
            <a:r>
              <a:rPr lang="en-US" altLang="ko-KR" dirty="0" smtClean="0"/>
              <a:t>CREATE TABLE </a:t>
            </a:r>
            <a:r>
              <a:rPr lang="ko-KR" altLang="en-US" dirty="0" smtClean="0"/>
              <a:t>문 작성 예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05" y="1808820"/>
            <a:ext cx="84486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ALTER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새로운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 추가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286000" lvl="5" indent="0">
              <a:buNone/>
            </a:pPr>
            <a:endParaRPr lang="en-US" altLang="ko-KR" sz="1200" dirty="0"/>
          </a:p>
          <a:p>
            <a:pPr marL="2286000" lvl="5" indent="0">
              <a:buNone/>
            </a:pPr>
            <a:r>
              <a:rPr lang="en-US" altLang="ko-KR" dirty="0" smtClean="0"/>
              <a:t>		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71600" y="2294389"/>
            <a:ext cx="7117389" cy="1134611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229" y="2436617"/>
            <a:ext cx="6257925" cy="866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95" y="3810787"/>
            <a:ext cx="8595005" cy="15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</a:t>
            </a:r>
            <a:r>
              <a:rPr lang="ko-KR" altLang="en-US" dirty="0" smtClean="0"/>
              <a:t>변</a:t>
            </a:r>
            <a:r>
              <a:rPr lang="ko-KR" altLang="en-US" dirty="0"/>
              <a:t>경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en-US" altLang="ko-KR" dirty="0" smtClean="0"/>
              <a:t>ALTER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기존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삭제할 속성과 관련된 제약조건이 존재한다면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 </a:t>
            </a:r>
            <a:r>
              <a:rPr lang="ko-KR" altLang="en-US" dirty="0"/>
              <a:t>삭제가 수행되지 않음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관련된 </a:t>
            </a:r>
            <a:r>
              <a:rPr lang="ko-KR" altLang="en-US" dirty="0" smtClean="0"/>
              <a:t>제약조건을 </a:t>
            </a:r>
            <a:r>
              <a:rPr lang="ko-KR" altLang="en-US" dirty="0"/>
              <a:t>먼저 삭제해야 함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 smtClean="0"/>
          </a:p>
          <a:p>
            <a:pPr lvl="4"/>
            <a:endParaRPr lang="en-US" altLang="ko-KR" sz="2800" dirty="0"/>
          </a:p>
          <a:p>
            <a:pPr lvl="1"/>
            <a:endParaRPr lang="en-US" altLang="ko-KR" dirty="0" smtClean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71600" y="2213865"/>
            <a:ext cx="5542137" cy="801835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157" y="2343319"/>
            <a:ext cx="4743450" cy="542925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27375" y="4420040"/>
            <a:ext cx="8420100" cy="1619250"/>
            <a:chOff x="427375" y="4420040"/>
            <a:chExt cx="8420100" cy="16192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375" y="4420040"/>
              <a:ext cx="8420100" cy="161925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50387" y="5036033"/>
              <a:ext cx="216024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>
              <a:spAutoFit/>
            </a:bodyPr>
            <a:lstStyle/>
            <a:p>
              <a:r>
                <a:rPr lang="ko-KR" altLang="en-US" sz="17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[예제 7-5</a:t>
              </a:r>
              <a:r>
                <a:rPr lang="ko-KR" altLang="en-US" sz="17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]에서 추가한</a:t>
              </a:r>
              <a:endPara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73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새로운 제약조건의 추가</a:t>
            </a:r>
            <a:endParaRPr lang="en-US" altLang="ko-KR" dirty="0" smtClean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pPr lvl="1">
              <a:lnSpc>
                <a:spcPct val="130000"/>
              </a:lnSpc>
            </a:pPr>
            <a:endParaRPr lang="en-US" altLang="ko-KR" dirty="0" smtClean="0"/>
          </a:p>
          <a:p>
            <a:pPr lvl="7">
              <a:lnSpc>
                <a:spcPct val="130000"/>
              </a:lnSpc>
            </a:pPr>
            <a:endParaRPr lang="en-US" altLang="ko-KR" sz="1100" dirty="0"/>
          </a:p>
          <a:p>
            <a:pPr lvl="1">
              <a:lnSpc>
                <a:spcPct val="130000"/>
              </a:lnSpc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71600" y="2303875"/>
            <a:ext cx="7348608" cy="939120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418" y="2491207"/>
            <a:ext cx="6686550" cy="485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25" y="3744035"/>
            <a:ext cx="83248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dirty="0"/>
              <a:t>테이블 변경 </a:t>
            </a:r>
            <a:r>
              <a:rPr lang="en-US" altLang="ko-KR" dirty="0"/>
              <a:t>: ALTER TABLE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기존 제약조건의 삭제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88110" y="2303875"/>
            <a:ext cx="6734240" cy="874615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35" y="2531632"/>
            <a:ext cx="6029325" cy="4191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5" y="3655665"/>
            <a:ext cx="83724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테이블 </a:t>
            </a:r>
            <a:r>
              <a:rPr lang="ko-KR" altLang="en-US" dirty="0" smtClean="0"/>
              <a:t>삭제 </a:t>
            </a:r>
            <a:r>
              <a:rPr lang="en-US" altLang="ko-KR" dirty="0"/>
              <a:t>: </a:t>
            </a:r>
            <a:r>
              <a:rPr lang="en-US" altLang="ko-KR" dirty="0" smtClean="0"/>
              <a:t>DROP </a:t>
            </a:r>
            <a:r>
              <a:rPr lang="en-US" altLang="ko-KR" dirty="0"/>
              <a:t>TABLE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sz="2400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만약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삭제할 테이블을 참조하는 테이블이 있다면</a:t>
            </a:r>
            <a:r>
              <a:rPr lang="en-US" altLang="ko-KR" dirty="0" smtClean="0"/>
              <a:t>?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테이블 삭제가 수행되지 않음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관련된 </a:t>
            </a:r>
            <a:r>
              <a:rPr lang="ko-KR" altLang="en-US" dirty="0" err="1" smtClean="0"/>
              <a:t>외래키</a:t>
            </a:r>
            <a:r>
              <a:rPr lang="ko-KR" altLang="en-US" dirty="0" smtClean="0"/>
              <a:t> 제약조건을 먼저 삭제해야 함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02 </a:t>
            </a:r>
            <a:r>
              <a:rPr lang="en-US" altLang="ko-KR" dirty="0" smtClean="0"/>
              <a:t>SQL</a:t>
            </a:r>
            <a:r>
              <a:rPr lang="ko-KR" altLang="en-US" dirty="0"/>
              <a:t>을</a:t>
            </a:r>
            <a:r>
              <a:rPr lang="ko-KR" altLang="en-US" dirty="0" smtClean="0"/>
              <a:t> </a:t>
            </a:r>
            <a:r>
              <a:rPr lang="ko-KR" altLang="en-US" dirty="0"/>
              <a:t>이용한 데이터 정의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69344" y="1718810"/>
            <a:ext cx="3072585" cy="864714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175" y="1922567"/>
            <a:ext cx="2343150" cy="457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55" y="4149080"/>
            <a:ext cx="8391525" cy="1524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50385" y="4734145"/>
            <a:ext cx="5226759" cy="2616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ko-KR" altLang="en-US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[예제 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7-</a:t>
            </a:r>
            <a:r>
              <a:rPr lang="en-US" altLang="ko-KR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7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]에서 생성한 배송업체 테이블을 삭제해보자</a:t>
            </a:r>
            <a:r>
              <a:rPr lang="en-US" altLang="ko-KR" sz="1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7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SQL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191127" y="908720"/>
            <a:ext cx="8955045" cy="567063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SQL(Structured Query </a:t>
            </a:r>
            <a:r>
              <a:rPr lang="en-US" altLang="ko-KR" dirty="0" err="1" smtClean="0"/>
              <a:t>Langauge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의미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관계 </a:t>
            </a:r>
            <a:r>
              <a:rPr lang="ko-KR" altLang="en-US" dirty="0"/>
              <a:t>데이터베이스를 위한 표준 </a:t>
            </a:r>
            <a:r>
              <a:rPr lang="ko-KR" altLang="en-US" dirty="0" err="1" smtClean="0"/>
              <a:t>질의어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비절차적 데이터 언어</a:t>
            </a:r>
            <a:endParaRPr lang="en-US" altLang="ko-KR" dirty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발전 역사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en-US" altLang="ko-KR" dirty="0" smtClean="0"/>
              <a:t>SEQUEL(Structured English </a:t>
            </a:r>
            <a:r>
              <a:rPr lang="en-US" altLang="ko-KR" dirty="0" err="1" smtClean="0"/>
              <a:t>QUEry</a:t>
            </a:r>
            <a:r>
              <a:rPr lang="en-US" altLang="ko-KR" dirty="0" smtClean="0"/>
              <a:t> Language)</a:t>
            </a:r>
            <a:r>
              <a:rPr lang="ko-KR" altLang="en-US" dirty="0" smtClean="0"/>
              <a:t>에서 유래</a:t>
            </a:r>
            <a:endParaRPr lang="en-US" altLang="ko-KR" dirty="0" smtClean="0"/>
          </a:p>
          <a:p>
            <a:pPr lvl="3">
              <a:lnSpc>
                <a:spcPct val="140000"/>
              </a:lnSpc>
            </a:pPr>
            <a:r>
              <a:rPr lang="en-US" altLang="ko-KR" dirty="0" smtClean="0"/>
              <a:t>SEQUEL : </a:t>
            </a:r>
            <a:r>
              <a:rPr lang="ko-KR" altLang="en-US" dirty="0" smtClean="0"/>
              <a:t>연구용 </a:t>
            </a:r>
            <a:r>
              <a:rPr lang="ko-KR" altLang="en-US" dirty="0"/>
              <a:t>관계 </a:t>
            </a:r>
            <a:r>
              <a:rPr lang="ko-KR" altLang="en-US" dirty="0" smtClean="0"/>
              <a:t>데이터베이스 관리 시스템인 </a:t>
            </a:r>
            <a:r>
              <a:rPr lang="en-US" altLang="ko-KR" dirty="0"/>
              <a:t>SYSTEM R</a:t>
            </a:r>
            <a:r>
              <a:rPr lang="ko-KR" altLang="en-US" dirty="0"/>
              <a:t>을 위한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미국 표준 연구소인 </a:t>
            </a:r>
            <a:r>
              <a:rPr lang="en-US" altLang="ko-KR" dirty="0" smtClean="0"/>
              <a:t>ANSI</a:t>
            </a:r>
            <a:r>
              <a:rPr lang="ko-KR" altLang="en-US" dirty="0" smtClean="0"/>
              <a:t>와 국제 표준화 기구인 </a:t>
            </a:r>
            <a:r>
              <a:rPr lang="en-US" altLang="ko-KR" dirty="0" smtClean="0"/>
              <a:t>ISO</a:t>
            </a:r>
            <a:r>
              <a:rPr lang="ko-KR" altLang="en-US" dirty="0" smtClean="0"/>
              <a:t>에서 표준화 작업을 진행</a:t>
            </a:r>
            <a:endParaRPr lang="en-US" altLang="ko-KR" dirty="0" smtClean="0"/>
          </a:p>
          <a:p>
            <a:pPr lvl="1"/>
            <a:r>
              <a:rPr lang="ko-KR" altLang="en-US" sz="1800" dirty="0" smtClean="0"/>
              <a:t>계속 수정 및 보완되고 </a:t>
            </a:r>
            <a:r>
              <a:rPr lang="ko-KR" altLang="en-US" sz="1800" dirty="0" smtClean="0"/>
              <a:t>있음 </a:t>
            </a:r>
            <a:r>
              <a:rPr lang="en-US" altLang="ko-KR" sz="1800" dirty="0" smtClean="0"/>
              <a:t>(</a:t>
            </a:r>
            <a:r>
              <a:rPr lang="en-US" altLang="ko-KR" sz="1800" b="0" u="sng" dirty="0" smtClean="0">
                <a:solidFill>
                  <a:srgbClr val="C00000"/>
                </a:solidFill>
              </a:rPr>
              <a:t>SQL-86, SQL-89, SQL-92, SQL:1999, SQL:2003, SQL:2008, </a:t>
            </a:r>
            <a:r>
              <a:rPr lang="en-US" altLang="ko-KR" sz="1800" u="sng" dirty="0">
                <a:solidFill>
                  <a:srgbClr val="C00000"/>
                </a:solidFill>
              </a:rPr>
              <a:t>SQL:2011</a:t>
            </a:r>
            <a:r>
              <a:rPr lang="en-US" altLang="ko-KR" sz="1800" dirty="0"/>
              <a:t>, https://ko.wikipedia.org/wiki/SQL:2011</a:t>
            </a:r>
            <a:r>
              <a:rPr lang="en-US" altLang="ko-KR" sz="1800" dirty="0" smtClean="0"/>
              <a:t>)</a:t>
            </a:r>
            <a:endParaRPr lang="en-US" altLang="ko-KR" sz="1800" dirty="0" smtClean="0"/>
          </a:p>
          <a:p>
            <a:pPr lvl="1">
              <a:lnSpc>
                <a:spcPct val="140000"/>
              </a:lnSpc>
            </a:pPr>
            <a:r>
              <a:rPr lang="ko-KR" altLang="en-US" dirty="0" smtClean="0"/>
              <a:t>사용 방식</a:t>
            </a:r>
            <a:endParaRPr lang="en-US" altLang="ko-KR" dirty="0" smtClean="0"/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대화식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데이터베이스 관리 시스템에 직접 접근해 질의를 작성하여 실행</a:t>
            </a:r>
            <a:r>
              <a:rPr lang="en-US" altLang="ko-KR" dirty="0" smtClean="0"/>
              <a:t> </a:t>
            </a:r>
          </a:p>
          <a:p>
            <a:pPr lvl="2">
              <a:lnSpc>
                <a:spcPct val="140000"/>
              </a:lnSpc>
            </a:pPr>
            <a:r>
              <a:rPr lang="ko-KR" altLang="en-US" dirty="0" smtClean="0"/>
              <a:t>삽입 </a:t>
            </a:r>
            <a:r>
              <a:rPr lang="en-US" altLang="ko-KR" dirty="0" smtClean="0"/>
              <a:t>SQL  : </a:t>
            </a:r>
            <a:r>
              <a:rPr lang="ko-KR" altLang="en-US" dirty="0" smtClean="0"/>
              <a:t>프로그래밍 언어로 작성된 응용 프로그램에 삽입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1413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 SQL</a:t>
            </a:r>
            <a:r>
              <a:rPr lang="ko-KR" altLang="en-US" dirty="0" smtClean="0"/>
              <a:t>을 이용한 데이터 조작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데이터 조작 </a:t>
            </a:r>
            <a:r>
              <a:rPr lang="ko-KR" altLang="en-US" dirty="0" smtClean="0"/>
              <a:t>기능</a:t>
            </a:r>
            <a:r>
              <a:rPr lang="en-US" altLang="ko-KR" dirty="0"/>
              <a:t>	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새로운 데이터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삭제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35" y="2348880"/>
            <a:ext cx="42100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4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예제에서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 테이블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18" y="1853825"/>
            <a:ext cx="63341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1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 smtClean="0"/>
              <a:t>예제에서 </a:t>
            </a:r>
            <a:r>
              <a:rPr lang="ko-KR" altLang="en-US" dirty="0"/>
              <a:t>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테이블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75" y="1988840"/>
            <a:ext cx="55626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3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예제에서 </a:t>
            </a:r>
            <a:r>
              <a:rPr lang="ko-KR" altLang="en-US" dirty="0"/>
              <a:t>사용할 판매 데이터베이스 </a:t>
            </a:r>
            <a:r>
              <a:rPr lang="en-US" altLang="ko-KR" dirty="0"/>
              <a:t>: </a:t>
            </a:r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테이블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1588831"/>
            <a:ext cx="7948556" cy="48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2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키워드와 함께 검색하고 싶은 </a:t>
            </a:r>
            <a:r>
              <a:rPr lang="ko-KR" altLang="en-US" b="1" dirty="0" smtClean="0">
                <a:solidFill>
                  <a:srgbClr val="FF0000"/>
                </a:solidFill>
              </a:rPr>
              <a:t>속성</a:t>
            </a:r>
            <a:r>
              <a:rPr lang="ko-KR" altLang="en-US" dirty="0" smtClean="0"/>
              <a:t>의 이름을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FROM </a:t>
            </a:r>
            <a:r>
              <a:rPr lang="ko-KR" altLang="en-US" dirty="0" smtClean="0"/>
              <a:t>키워드와 함께 검색하고 싶은 속성이 있는 </a:t>
            </a:r>
            <a:r>
              <a:rPr lang="ko-KR" altLang="en-US" b="1" dirty="0" smtClean="0">
                <a:solidFill>
                  <a:srgbClr val="FF0000"/>
                </a:solidFill>
              </a:rPr>
              <a:t>테이블</a:t>
            </a:r>
            <a:r>
              <a:rPr lang="ko-KR" altLang="en-US" dirty="0" smtClean="0"/>
              <a:t>의 이름을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검색 결과는 테이블 형태로 반환됨</a:t>
            </a:r>
            <a:endParaRPr lang="en-US" altLang="ko-KR" sz="1100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sz="1600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ALL </a:t>
            </a:r>
          </a:p>
          <a:p>
            <a:pPr lvl="3">
              <a:lnSpc>
                <a:spcPct val="150000"/>
              </a:lnSpc>
            </a:pPr>
            <a:r>
              <a:rPr lang="ko-KR" altLang="en-US" dirty="0"/>
              <a:t>결</a:t>
            </a:r>
            <a:r>
              <a:rPr lang="ko-KR" altLang="en-US" dirty="0" smtClean="0"/>
              <a:t>과 테이블이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중복을 허용하도록 지정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DISTINCT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결과 테이블이 </a:t>
            </a:r>
            <a:r>
              <a:rPr lang="ko-KR" altLang="en-US" dirty="0" err="1" smtClean="0"/>
              <a:t>투플의</a:t>
            </a:r>
            <a:r>
              <a:rPr lang="ko-KR" altLang="en-US" dirty="0" smtClean="0"/>
              <a:t> 중복을 허용하지 않도록 지정</a:t>
            </a:r>
            <a:endParaRPr lang="en-US" altLang="ko-KR" dirty="0" smtClean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729423" y="3474005"/>
            <a:ext cx="7636589" cy="1129354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5" y="3644742"/>
            <a:ext cx="420052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0" y="2168860"/>
            <a:ext cx="8334375" cy="32004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02113" y="2168860"/>
            <a:ext cx="2496143" cy="369332"/>
            <a:chOff x="1466655" y="4914165"/>
            <a:chExt cx="2496143" cy="369332"/>
          </a:xfrm>
        </p:grpSpPr>
        <p:sp>
          <p:nvSpPr>
            <p:cNvPr id="4" name="타원 3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737573" y="4914165"/>
              <a:ext cx="2225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Test(</a:t>
              </a:r>
              <a:r>
                <a:rPr lang="en-US" altLang="ko-KR" dirty="0" err="1" smtClean="0"/>
                <a:t>emp</a:t>
              </a:r>
              <a:r>
                <a:rPr lang="en-US" altLang="ko-KR" dirty="0" smtClean="0"/>
                <a:t>, </a:t>
              </a:r>
              <a:r>
                <a:rPr lang="ko-KR" altLang="en-US" dirty="0" err="1" smtClean="0"/>
                <a:t>컬럼</a:t>
              </a:r>
              <a:r>
                <a:rPr lang="ko-KR" altLang="en-US" dirty="0" smtClean="0"/>
                <a:t> </a:t>
              </a:r>
              <a:r>
                <a:rPr lang="en-US" altLang="ko-KR" dirty="0" smtClean="0"/>
                <a:t>3</a:t>
              </a:r>
              <a:r>
                <a:rPr lang="ko-KR" altLang="en-US" dirty="0" smtClean="0"/>
                <a:t>개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74" y="4239090"/>
            <a:ext cx="4287725" cy="22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147858"/>
            <a:ext cx="8353425" cy="40100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20" y="728700"/>
            <a:ext cx="4287726" cy="22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04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247074" y="705867"/>
            <a:ext cx="3645405" cy="1327978"/>
          </a:xfrm>
          <a:prstGeom prst="wedgeRoundRectCallout">
            <a:avLst>
              <a:gd name="adj1" fmla="val -20279"/>
              <a:gd name="adj2" fmla="val 62422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모든 속성을 검색할 때는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모든 속성의 이름을 나열하지 않고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 smtClean="0">
                <a:solidFill>
                  <a:srgbClr val="FF0000"/>
                </a:solidFill>
              </a:rPr>
              <a:t>*</a:t>
            </a:r>
            <a:r>
              <a:rPr lang="ko-KR" altLang="en-US" sz="1600" dirty="0" smtClean="0">
                <a:solidFill>
                  <a:schemeClr val="tx1"/>
                </a:solidFill>
              </a:rPr>
              <a:t> 사용 가능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09" y="2258870"/>
            <a:ext cx="8401050" cy="399097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02113" y="2249578"/>
            <a:ext cx="1462206" cy="369332"/>
            <a:chOff x="1466655" y="4914165"/>
            <a:chExt cx="1462206" cy="369332"/>
          </a:xfrm>
        </p:grpSpPr>
        <p:sp>
          <p:nvSpPr>
            <p:cNvPr id="7" name="타원 6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7573" y="4914165"/>
              <a:ext cx="1191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Test(</a:t>
              </a:r>
              <a:r>
                <a:rPr lang="en-US" altLang="ko-KR" dirty="0" err="1" smtClean="0"/>
                <a:t>emp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407" y="2059413"/>
            <a:ext cx="4024088" cy="21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2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00" y="2123855"/>
            <a:ext cx="8372475" cy="3933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121950" y="3383995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중복됨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02113" y="2114563"/>
            <a:ext cx="2183557" cy="369332"/>
            <a:chOff x="1466655" y="4914165"/>
            <a:chExt cx="2183557" cy="369332"/>
          </a:xfrm>
        </p:grpSpPr>
        <p:sp>
          <p:nvSpPr>
            <p:cNvPr id="7" name="타원 6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7573" y="4914165"/>
              <a:ext cx="1912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Test(</a:t>
              </a:r>
              <a:r>
                <a:rPr lang="en-US" altLang="ko-KR" dirty="0" err="1" smtClean="0"/>
                <a:t>emp</a:t>
              </a:r>
              <a:r>
                <a:rPr lang="en-US" altLang="ko-KR" dirty="0" smtClean="0"/>
                <a:t>, 1</a:t>
              </a:r>
              <a:r>
                <a:rPr lang="ko-KR" altLang="en-US" dirty="0" err="1" smtClean="0"/>
                <a:t>컬럼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3715"/>
            <a:ext cx="4545081" cy="225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7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51527"/>
            <a:ext cx="8401050" cy="3933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301970" y="3640717"/>
            <a:ext cx="3780420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중복됨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01570" y="2060266"/>
            <a:ext cx="3134128" cy="713188"/>
            <a:chOff x="432716" y="4544833"/>
            <a:chExt cx="3134128" cy="713188"/>
          </a:xfrm>
        </p:grpSpPr>
        <p:sp>
          <p:nvSpPr>
            <p:cNvPr id="7" name="타원 6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32716" y="4544833"/>
              <a:ext cx="313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Test(</a:t>
              </a:r>
              <a:r>
                <a:rPr lang="en-US" altLang="ko-KR" dirty="0" err="1" smtClean="0"/>
                <a:t>emp</a:t>
              </a:r>
              <a:r>
                <a:rPr lang="en-US" altLang="ko-KR" dirty="0" smtClean="0"/>
                <a:t>, 1</a:t>
              </a:r>
              <a:r>
                <a:rPr lang="ko-KR" altLang="en-US" dirty="0" smtClean="0"/>
                <a:t>개 </a:t>
              </a:r>
              <a:r>
                <a:rPr lang="ko-KR" altLang="en-US" dirty="0" err="1" smtClean="0"/>
                <a:t>컬럼</a:t>
              </a:r>
              <a:r>
                <a:rPr lang="en-US" altLang="ko-KR" dirty="0" smtClean="0"/>
                <a:t>, all </a:t>
              </a:r>
              <a:r>
                <a:rPr lang="ko-KR" altLang="en-US" dirty="0" smtClean="0"/>
                <a:t>적용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025" y="817425"/>
            <a:ext cx="4274969" cy="21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2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</a:t>
            </a:r>
            <a:r>
              <a:rPr lang="ko-KR" altLang="en-US" dirty="0"/>
              <a:t>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의 </a:t>
            </a:r>
            <a:r>
              <a:rPr lang="ko-KR" altLang="en-US" dirty="0" smtClean="0"/>
              <a:t>분류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7" y="1893096"/>
            <a:ext cx="61722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2" y="2033845"/>
            <a:ext cx="8372475" cy="3095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</a:p>
          <a:p>
            <a:endParaRPr lang="ko-KR" altLang="en-US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196282" y="3654025"/>
            <a:ext cx="3285365" cy="900100"/>
          </a:xfrm>
          <a:prstGeom prst="wedgeRoundRectCallout">
            <a:avLst>
              <a:gd name="adj1" fmla="val -58794"/>
              <a:gd name="adj2" fmla="val 47321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결과 테이블에서 제조업체가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한 번씩만 나타남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691680" y="2069558"/>
            <a:ext cx="3300850" cy="369332"/>
            <a:chOff x="1466655" y="4914165"/>
            <a:chExt cx="3300850" cy="369332"/>
          </a:xfrm>
        </p:grpSpPr>
        <p:sp>
          <p:nvSpPr>
            <p:cNvPr id="10" name="타원 9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37573" y="4914165"/>
              <a:ext cx="30299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Test(</a:t>
              </a:r>
              <a:r>
                <a:rPr lang="en-US" altLang="ko-KR" dirty="0" err="1" smtClean="0"/>
                <a:t>emp</a:t>
              </a:r>
              <a:r>
                <a:rPr lang="en-US" altLang="ko-KR" dirty="0" smtClean="0"/>
                <a:t>, 1</a:t>
              </a:r>
              <a:r>
                <a:rPr lang="ko-KR" altLang="en-US" dirty="0" err="1" smtClean="0"/>
                <a:t>개컬럼</a:t>
              </a:r>
              <a:r>
                <a:rPr lang="en-US" altLang="ko-KR" dirty="0" smtClean="0"/>
                <a:t>, distinct)</a:t>
              </a:r>
              <a:endParaRPr lang="ko-KR" altLang="en-US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35" y="817426"/>
            <a:ext cx="3330370" cy="164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검색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AS </a:t>
            </a:r>
            <a:r>
              <a:rPr lang="ko-KR" altLang="en-US" dirty="0" smtClean="0"/>
              <a:t>키워드를 이용해 결과 테이블에서 </a:t>
            </a:r>
            <a:r>
              <a:rPr lang="ko-KR" altLang="en-US" b="1" dirty="0" smtClean="0">
                <a:solidFill>
                  <a:srgbClr val="C00000"/>
                </a:solidFill>
              </a:rPr>
              <a:t>속성의 이름을 바꾸어 출력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새로운 이름에 공백이 포함되어 있으면 큰따옴표나 작은따옴표로 묶어주어야 함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err="1" smtClean="0"/>
              <a:t>오라클에서는</a:t>
            </a:r>
            <a:r>
              <a:rPr lang="ko-KR" altLang="en-US" dirty="0" smtClean="0"/>
              <a:t> 큰따옴표</a:t>
            </a:r>
            <a:r>
              <a:rPr lang="en-US" altLang="ko-KR" dirty="0"/>
              <a:t>, MS SQL </a:t>
            </a:r>
            <a:r>
              <a:rPr lang="ko-KR" altLang="en-US" dirty="0"/>
              <a:t>서버에서는 </a:t>
            </a:r>
            <a:r>
              <a:rPr lang="ko-KR" altLang="en-US" dirty="0" smtClean="0"/>
              <a:t>작은따옴표 사용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AS </a:t>
            </a:r>
            <a:r>
              <a:rPr lang="ko-KR" altLang="en-US" dirty="0" smtClean="0"/>
              <a:t>키워드는 생략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검색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93" y="2033845"/>
            <a:ext cx="8410575" cy="40386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02113" y="2069558"/>
            <a:ext cx="1462206" cy="369332"/>
            <a:chOff x="1466655" y="4914165"/>
            <a:chExt cx="1462206" cy="369332"/>
          </a:xfrm>
        </p:grpSpPr>
        <p:sp>
          <p:nvSpPr>
            <p:cNvPr id="7" name="타원 6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7573" y="4914165"/>
              <a:ext cx="1191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Test(</a:t>
              </a:r>
              <a:r>
                <a:rPr lang="en-US" altLang="ko-KR" dirty="0" err="1" smtClean="0"/>
                <a:t>emp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885" y="3248980"/>
            <a:ext cx="4726884" cy="234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8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산술식을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키워드와 함께 </a:t>
            </a:r>
            <a:r>
              <a:rPr lang="ko-KR" altLang="en-US" dirty="0" err="1" smtClean="0"/>
              <a:t>산술식</a:t>
            </a:r>
            <a:r>
              <a:rPr lang="ko-KR" altLang="en-US" dirty="0" smtClean="0"/>
              <a:t>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err="1" smtClean="0"/>
              <a:t>산술식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속성의 이름과 </a:t>
            </a:r>
            <a:r>
              <a:rPr lang="en-US" altLang="ko-KR" dirty="0" smtClean="0"/>
              <a:t>+, -, *, / </a:t>
            </a:r>
            <a:r>
              <a:rPr lang="ko-KR" altLang="en-US" dirty="0" smtClean="0"/>
              <a:t>등의 산술 연산자와 상수로 구성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속성의 값이 실제로 변경되는 것은 아니고 결과 테이블에서만 계산된 결과 값이 출력됨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02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산술식을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00" y="2168860"/>
            <a:ext cx="8362950" cy="43815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02113" y="2123855"/>
            <a:ext cx="2957807" cy="369332"/>
            <a:chOff x="1466655" y="4914165"/>
            <a:chExt cx="2957807" cy="369332"/>
          </a:xfrm>
        </p:grpSpPr>
        <p:sp>
          <p:nvSpPr>
            <p:cNvPr id="6" name="타원 5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37573" y="4914165"/>
              <a:ext cx="2686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Test(</a:t>
              </a:r>
              <a:r>
                <a:rPr lang="en-US" altLang="ko-KR" dirty="0" err="1" smtClean="0"/>
                <a:t>emp</a:t>
              </a:r>
              <a:r>
                <a:rPr lang="en-US" altLang="ko-KR" dirty="0" smtClean="0"/>
                <a:t>, </a:t>
              </a:r>
              <a:r>
                <a:rPr lang="en-US" altLang="ko-KR" dirty="0" err="1" smtClean="0"/>
                <a:t>sal</a:t>
              </a:r>
              <a:r>
                <a:rPr lang="en-US" altLang="ko-KR" dirty="0" smtClean="0"/>
                <a:t> </a:t>
              </a:r>
              <a:r>
                <a:rPr lang="ko-KR" altLang="en-US" dirty="0" err="1" smtClean="0"/>
                <a:t>컬럼</a:t>
              </a:r>
              <a:r>
                <a:rPr lang="ko-KR" altLang="en-US" dirty="0" smtClean="0"/>
                <a:t> 사용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990" y="4104074"/>
            <a:ext cx="4635982" cy="229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775025" cy="5543705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조건을 만족하는 데이터만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4">
              <a:lnSpc>
                <a:spcPct val="150000"/>
              </a:lnSpc>
            </a:pPr>
            <a:endParaRPr lang="en-US" altLang="ko-KR" sz="1100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키워드와 함께 비교 연산자와 논리 연산자를 이용한 검색 조건 제시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숫자뿐만 아니라 문자나 날짜 값을 비교하는 것도 가능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‘A’ &lt; ‘C’ </a:t>
            </a:r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‘2019-12-01’ &lt; ‘2019-12-02’</a:t>
            </a: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조건에서 문자나 날짜 값은 작은따옴표로 묶어서 표현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02825" y="2663915"/>
            <a:ext cx="7155796" cy="1354829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2788879"/>
            <a:ext cx="41338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5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2078850"/>
            <a:ext cx="775335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92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" y="2133899"/>
            <a:ext cx="8448675" cy="338137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02113" y="2168860"/>
            <a:ext cx="2600338" cy="369332"/>
            <a:chOff x="1466655" y="4914165"/>
            <a:chExt cx="2600338" cy="369332"/>
          </a:xfrm>
        </p:grpSpPr>
        <p:sp>
          <p:nvSpPr>
            <p:cNvPr id="8" name="타원 7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7573" y="4914165"/>
              <a:ext cx="2329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Test(</a:t>
              </a:r>
              <a:r>
                <a:rPr lang="en-US" altLang="ko-KR" dirty="0" err="1" smtClean="0"/>
                <a:t>emp</a:t>
              </a:r>
              <a:r>
                <a:rPr lang="en-US" altLang="ko-KR" dirty="0" smtClean="0"/>
                <a:t>, </a:t>
              </a:r>
              <a:r>
                <a:rPr lang="ko-KR" altLang="en-US" dirty="0" smtClean="0"/>
                <a:t>조건 사용</a:t>
              </a:r>
              <a:r>
                <a:rPr lang="en-US" altLang="ko-KR" dirty="0" smtClean="0"/>
                <a:t>)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015" y="3383994"/>
            <a:ext cx="4304782" cy="213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7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10" y="2168860"/>
            <a:ext cx="8420100" cy="2933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50" y="3338990"/>
            <a:ext cx="4039760" cy="247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075830"/>
            <a:ext cx="8131841" cy="47710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468" y="3442540"/>
            <a:ext cx="3821531" cy="234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01 SQL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SQL</a:t>
            </a:r>
            <a:r>
              <a:rPr lang="ko-KR" altLang="en-US" dirty="0" smtClean="0"/>
              <a:t>의 분류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정의어</a:t>
            </a:r>
            <a:r>
              <a:rPr lang="en-US" altLang="ko-KR" dirty="0" smtClean="0"/>
              <a:t>(DDL)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테이블을 생성하고 변경</a:t>
            </a:r>
            <a:r>
              <a:rPr lang="ko-KR" altLang="en-US" dirty="0" smtClean="0">
                <a:sym typeface="Wingdings 2"/>
              </a:rPr>
              <a:t>제거하는 기능을 제공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조작어</a:t>
            </a:r>
            <a:r>
              <a:rPr lang="en-US" altLang="ko-KR" dirty="0" smtClean="0"/>
              <a:t>(DML)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테이블에 새 데이터를 삽입하거나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테이블에 저장된 데이터를 수정</a:t>
            </a:r>
            <a:r>
              <a:rPr lang="ko-KR" altLang="en-US" dirty="0" smtClean="0">
                <a:sym typeface="Wingdings 2"/>
              </a:rPr>
              <a:t>삭제검색하는 기능을 제공</a:t>
            </a:r>
            <a:endParaRPr lang="en-US" altLang="ko-KR" dirty="0" smtClean="0">
              <a:sym typeface="Wingdings 2"/>
            </a:endParaRPr>
          </a:p>
          <a:p>
            <a:pPr lvl="2">
              <a:lnSpc>
                <a:spcPct val="150000"/>
              </a:lnSpc>
            </a:pPr>
            <a:endParaRPr lang="en-US" altLang="ko-KR" sz="200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</a:t>
            </a:r>
            <a:r>
              <a:rPr lang="ko-KR" altLang="en-US" dirty="0" err="1" smtClean="0"/>
              <a:t>제어어</a:t>
            </a:r>
            <a:r>
              <a:rPr lang="en-US" altLang="ko-KR" dirty="0" smtClean="0"/>
              <a:t>(DCL)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보안을 위해 데이터에 대한 접근 및 사용 권한을 </a:t>
            </a:r>
            <a:r>
              <a:rPr lang="ko-KR" altLang="en-US" dirty="0" err="1" smtClean="0"/>
              <a:t>사용자별로</a:t>
            </a:r>
            <a:r>
              <a:rPr lang="ko-KR" altLang="en-US" dirty="0" smtClean="0"/>
              <a:t> 부여하거나 취소하는 기능을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919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조건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43" y="2168860"/>
            <a:ext cx="8372475" cy="3590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023" y="3702947"/>
            <a:ext cx="4181474" cy="2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LIKE </a:t>
            </a:r>
            <a:r>
              <a:rPr lang="ko-KR" altLang="en-US" dirty="0" smtClean="0"/>
              <a:t>키워드를 이용해 부분적으로 일치하는 데이터를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문자열을 이용하는 조건에만 </a:t>
            </a:r>
            <a:r>
              <a:rPr lang="en-US" altLang="ko-KR" dirty="0" smtClean="0"/>
              <a:t>LIKE </a:t>
            </a:r>
            <a:r>
              <a:rPr lang="ko-KR" altLang="en-US" dirty="0" smtClean="0"/>
              <a:t>키워드 사용 가능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975" y="3203975"/>
            <a:ext cx="7239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3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LIKE</a:t>
            </a:r>
            <a:r>
              <a:rPr lang="ko-KR" altLang="en-US" dirty="0"/>
              <a:t>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2316958"/>
            <a:ext cx="72104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7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2" y="2303875"/>
            <a:ext cx="8362950" cy="318135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02113" y="2303875"/>
            <a:ext cx="856271" cy="369332"/>
            <a:chOff x="1466655" y="4914165"/>
            <a:chExt cx="856271" cy="369332"/>
          </a:xfrm>
        </p:grpSpPr>
        <p:sp>
          <p:nvSpPr>
            <p:cNvPr id="6" name="타원 5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7573" y="4914165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75" y="853901"/>
            <a:ext cx="3363126" cy="17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5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1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LIKE</a:t>
            </a:r>
            <a:r>
              <a:rPr lang="ko-KR" altLang="en-US" dirty="0" smtClean="0"/>
              <a:t>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89" y="2133899"/>
            <a:ext cx="8334375" cy="3381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75" y="853901"/>
            <a:ext cx="3363126" cy="17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8" y="3564015"/>
            <a:ext cx="8362950" cy="28384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68501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N</a:t>
            </a:r>
            <a:r>
              <a:rPr lang="en-US" altLang="ko-KR" dirty="0" smtClean="0"/>
              <a:t>ULL</a:t>
            </a:r>
            <a:r>
              <a:rPr lang="ko-KR" altLang="en-US" dirty="0" smtClean="0"/>
              <a:t>을 </a:t>
            </a:r>
            <a:r>
              <a:rPr lang="ko-KR" altLang="en-US" dirty="0"/>
              <a:t>이용한 </a:t>
            </a:r>
            <a:r>
              <a:rPr lang="ko-KR" altLang="en-US" dirty="0" smtClean="0"/>
              <a:t>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/>
              <a:t>IS NULL </a:t>
            </a:r>
            <a:r>
              <a:rPr lang="ko-KR" altLang="en-US" dirty="0"/>
              <a:t>키워드를 이용해 </a:t>
            </a:r>
            <a:r>
              <a:rPr lang="ko-KR" altLang="en-US" dirty="0" smtClean="0"/>
              <a:t>특정 </a:t>
            </a:r>
            <a:r>
              <a:rPr lang="ko-KR" altLang="en-US" dirty="0"/>
              <a:t>속성의 값이 널 값인지를 비교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IS NOT NULL </a:t>
            </a:r>
            <a:r>
              <a:rPr lang="ko-KR" altLang="en-US" dirty="0"/>
              <a:t>키워드를 </a:t>
            </a:r>
            <a:r>
              <a:rPr lang="ko-KR" altLang="en-US" dirty="0" smtClean="0"/>
              <a:t>이용해 </a:t>
            </a:r>
            <a:r>
              <a:rPr lang="ko-KR" altLang="en-US" dirty="0"/>
              <a:t>특정 속성의 값이 널 값이 아닌지를 비교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검색 조건에서 널 값은 다른 값과 크기를 비교하면 결과가 모두 거짓이 </a:t>
            </a:r>
            <a:r>
              <a:rPr lang="ko-KR" altLang="en-US" dirty="0"/>
              <a:t>됨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645499" y="3554723"/>
            <a:ext cx="856271" cy="369332"/>
            <a:chOff x="1466655" y="4914165"/>
            <a:chExt cx="856271" cy="369332"/>
          </a:xfrm>
        </p:grpSpPr>
        <p:sp>
          <p:nvSpPr>
            <p:cNvPr id="6" name="타원 5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37573" y="4914165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114" y="4688899"/>
            <a:ext cx="3363126" cy="176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NULL</a:t>
            </a:r>
            <a:r>
              <a:rPr lang="ko-KR" altLang="en-US" dirty="0" smtClean="0"/>
              <a:t>을 이용한 검색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26" y="2123855"/>
            <a:ext cx="8353425" cy="4067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929" y="3203975"/>
            <a:ext cx="4802253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2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ORDER BY </a:t>
            </a:r>
            <a:r>
              <a:rPr lang="ko-KR" altLang="en-US" dirty="0" smtClean="0"/>
              <a:t>키워드를 이용해 결과 테이블 내용을 사용자가 원하는 순서로 출력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ORDER BY </a:t>
            </a:r>
            <a:r>
              <a:rPr lang="ko-KR" altLang="en-US" dirty="0" smtClean="0"/>
              <a:t>키워드와 함께 정렬 기준이 되는 속성과 정렬 방식을 지정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오름차순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기본</a:t>
            </a:r>
            <a:r>
              <a:rPr lang="en-US" altLang="ko-KR" dirty="0" smtClean="0"/>
              <a:t>): ASC  / </a:t>
            </a:r>
            <a:r>
              <a:rPr lang="ko-KR" altLang="en-US" dirty="0" smtClean="0"/>
              <a:t>내림차순</a:t>
            </a:r>
            <a:r>
              <a:rPr lang="en-US" altLang="ko-KR" dirty="0" smtClean="0"/>
              <a:t>: DESC</a:t>
            </a:r>
          </a:p>
          <a:p>
            <a:pPr lvl="3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</a:rPr>
              <a:t>널 값은 오름차순에서는 맨 마지막에 출력</a:t>
            </a:r>
            <a:r>
              <a:rPr lang="ko-KR" altLang="en-US" dirty="0" smtClean="0"/>
              <a:t>되고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내림차순에서는 맨 먼저 출력됨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여러 기준에 따라 정렬하려면 정렬 기준이 되는 속성을 차례대로 제시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727683" y="4391590"/>
            <a:ext cx="7938431" cy="1917730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4631317"/>
            <a:ext cx="488632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16505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02" y="2123855"/>
            <a:ext cx="8362950" cy="43053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02113" y="2143384"/>
            <a:ext cx="856271" cy="369332"/>
            <a:chOff x="1466655" y="4914165"/>
            <a:chExt cx="856271" cy="369332"/>
          </a:xfrm>
        </p:grpSpPr>
        <p:sp>
          <p:nvSpPr>
            <p:cNvPr id="7" name="타원 6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7573" y="4914165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735" y="3203975"/>
            <a:ext cx="4544989" cy="238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16505" y="1052735"/>
            <a:ext cx="896461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정렬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88840"/>
            <a:ext cx="7200800" cy="47951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50" y="3338990"/>
            <a:ext cx="4039760" cy="247961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140554" y="1889538"/>
            <a:ext cx="856271" cy="369332"/>
            <a:chOff x="1466655" y="4914165"/>
            <a:chExt cx="856271" cy="369332"/>
          </a:xfrm>
        </p:grpSpPr>
        <p:sp>
          <p:nvSpPr>
            <p:cNvPr id="9" name="타원 8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7573" y="4914165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87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</a:t>
            </a:r>
            <a:r>
              <a:rPr lang="ko-KR" altLang="en-US" dirty="0"/>
              <a:t>소개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질의에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 테이블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1853825"/>
            <a:ext cx="68199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7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특정 속성 값을 통계적으로 계산한 결과를 검색하기 위해 집계 함수를 이용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</a:t>
            </a:r>
            <a:r>
              <a:rPr lang="en-US" altLang="ko-KR" dirty="0" smtClean="0"/>
              <a:t>(aggregate function)</a:t>
            </a:r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열 함수</a:t>
            </a:r>
            <a:r>
              <a:rPr lang="en-US" altLang="ko-KR" dirty="0" smtClean="0"/>
              <a:t>(column function)</a:t>
            </a:r>
            <a:r>
              <a:rPr lang="ko-KR" altLang="en-US" dirty="0" smtClean="0"/>
              <a:t>라고도 함</a:t>
            </a:r>
            <a:endParaRPr lang="en-US" altLang="ko-KR" dirty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합계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최댓값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최소값의 계산 기능을 제공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집계 함수 사용 시 주의 사항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함수는 널인 속성 값은 제외하고 계산함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집계 함수는 </a:t>
            </a:r>
            <a:r>
              <a:rPr lang="en-US" altLang="ko-KR" dirty="0" smtClean="0"/>
              <a:t>WHERE </a:t>
            </a:r>
            <a:r>
              <a:rPr lang="ko-KR" altLang="en-US" dirty="0" smtClean="0"/>
              <a:t>절에서는 사용할 수 없고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b="1" dirty="0" smtClean="0">
                <a:solidFill>
                  <a:srgbClr val="B4514B"/>
                </a:solidFill>
              </a:rPr>
              <a:t>SELECT </a:t>
            </a:r>
            <a:r>
              <a:rPr lang="ko-KR" altLang="en-US" b="1" dirty="0" smtClean="0">
                <a:solidFill>
                  <a:srgbClr val="B4514B"/>
                </a:solidFill>
              </a:rPr>
              <a:t>절이나 </a:t>
            </a:r>
            <a:r>
              <a:rPr lang="en-US" altLang="ko-KR" b="1" dirty="0" smtClean="0">
                <a:solidFill>
                  <a:srgbClr val="B4514B"/>
                </a:solidFill>
              </a:rPr>
              <a:t>HAVING </a:t>
            </a:r>
            <a:r>
              <a:rPr lang="ko-KR" altLang="en-US" b="1" dirty="0" smtClean="0">
                <a:solidFill>
                  <a:srgbClr val="B4514B"/>
                </a:solidFill>
              </a:rPr>
              <a:t>절에서만 </a:t>
            </a:r>
            <a:r>
              <a:rPr lang="en-US" altLang="ko-KR" b="1" dirty="0" smtClean="0">
                <a:solidFill>
                  <a:srgbClr val="B4514B"/>
                </a:solidFill>
              </a:rPr>
              <a:t/>
            </a:r>
            <a:br>
              <a:rPr lang="en-US" altLang="ko-KR" b="1" dirty="0" smtClean="0">
                <a:solidFill>
                  <a:srgbClr val="B4514B"/>
                </a:solidFill>
              </a:rPr>
            </a:br>
            <a:r>
              <a:rPr lang="ko-KR" altLang="en-US" b="1" dirty="0" smtClean="0">
                <a:solidFill>
                  <a:srgbClr val="B4514B"/>
                </a:solidFill>
              </a:rPr>
              <a:t>사용</a:t>
            </a:r>
            <a:r>
              <a:rPr lang="ko-KR" altLang="en-US" dirty="0" smtClean="0"/>
              <a:t> 가능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5101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2123855"/>
            <a:ext cx="58388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4" y="2213865"/>
            <a:ext cx="8391525" cy="2619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35" y="817426"/>
            <a:ext cx="4002264" cy="1981504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90504" y="2204573"/>
            <a:ext cx="856271" cy="369332"/>
            <a:chOff x="1466655" y="4914165"/>
            <a:chExt cx="856271" cy="369332"/>
          </a:xfrm>
        </p:grpSpPr>
        <p:sp>
          <p:nvSpPr>
            <p:cNvPr id="9" name="타원 8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737573" y="4914165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496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집계 함수를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65" y="2063582"/>
            <a:ext cx="561975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66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2" y="2168860"/>
            <a:ext cx="8439150" cy="290512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602113" y="2168860"/>
            <a:ext cx="856271" cy="369332"/>
            <a:chOff x="1466655" y="4914165"/>
            <a:chExt cx="856271" cy="369332"/>
          </a:xfrm>
        </p:grpSpPr>
        <p:sp>
          <p:nvSpPr>
            <p:cNvPr id="7" name="타원 6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7573" y="4914165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35" y="817426"/>
            <a:ext cx="3330370" cy="164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2001705"/>
            <a:ext cx="8055895" cy="476702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45499" y="2005024"/>
            <a:ext cx="856271" cy="369332"/>
            <a:chOff x="1466655" y="4914165"/>
            <a:chExt cx="856271" cy="369332"/>
          </a:xfrm>
        </p:grpSpPr>
        <p:sp>
          <p:nvSpPr>
            <p:cNvPr id="6" name="타원 5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7573" y="4914165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12" y="368660"/>
            <a:ext cx="4201971" cy="220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8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65" y="1898830"/>
            <a:ext cx="6324600" cy="487680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256965" y="920403"/>
            <a:ext cx="3780420" cy="675075"/>
          </a:xfrm>
          <a:prstGeom prst="wedgeRoundRectCallout">
            <a:avLst>
              <a:gd name="adj1" fmla="val -48443"/>
              <a:gd name="adj2" fmla="val 10589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smtClean="0">
                <a:solidFill>
                  <a:schemeClr val="tx1"/>
                </a:solidFill>
              </a:rPr>
              <a:t>널인 속성 값은 제외하고 개수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2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752020" y="1052735"/>
            <a:ext cx="3780420" cy="846095"/>
          </a:xfrm>
          <a:prstGeom prst="wedgeRoundRectCallout">
            <a:avLst>
              <a:gd name="adj1" fmla="val -33953"/>
              <a:gd name="adj2" fmla="val 8287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정확한 개수를 계산하기 위해서는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보</a:t>
            </a:r>
            <a:r>
              <a:rPr lang="ko-KR" altLang="en-US" sz="1600" dirty="0">
                <a:solidFill>
                  <a:schemeClr val="tx1"/>
                </a:solidFill>
              </a:rPr>
              <a:t>통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기본키</a:t>
            </a:r>
            <a:r>
              <a:rPr lang="ko-KR" altLang="en-US" sz="1600" dirty="0" smtClean="0">
                <a:solidFill>
                  <a:schemeClr val="tx1"/>
                </a:solidFill>
              </a:rPr>
              <a:t> 속성이나 </a:t>
            </a:r>
            <a:r>
              <a:rPr lang="en-US" altLang="ko-KR" sz="1600" dirty="0" smtClean="0">
                <a:solidFill>
                  <a:schemeClr val="tx1"/>
                </a:solidFill>
              </a:rPr>
              <a:t>*</a:t>
            </a:r>
            <a:r>
              <a:rPr lang="ko-KR" altLang="en-US" sz="1600" dirty="0" smtClean="0">
                <a:solidFill>
                  <a:schemeClr val="tx1"/>
                </a:solidFill>
              </a:rPr>
              <a:t>를 주로 이용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0" y="2348880"/>
            <a:ext cx="6705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집계 함수를 이용한 검색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286635" y="5319210"/>
            <a:ext cx="7290810" cy="846095"/>
          </a:xfrm>
          <a:prstGeom prst="wedgeRoundRectCallout">
            <a:avLst>
              <a:gd name="adj1" fmla="val -21616"/>
              <a:gd name="adj2" fmla="val -12896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DISTINCT </a:t>
            </a:r>
            <a:r>
              <a:rPr lang="ko-KR" altLang="en-US" sz="1600" dirty="0" smtClean="0">
                <a:solidFill>
                  <a:schemeClr val="tx1"/>
                </a:solidFill>
              </a:rPr>
              <a:t>키워드를 이용해 중복을 없애고 서로 다른 제조업체의 개수만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02" y="2033845"/>
            <a:ext cx="8439150" cy="2581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20" y="813523"/>
            <a:ext cx="4274969" cy="21165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16417" y="2005024"/>
            <a:ext cx="58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645499" y="2033845"/>
            <a:ext cx="315035" cy="3150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41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sz="2800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GROUP BY </a:t>
            </a:r>
            <a:r>
              <a:rPr lang="ko-KR" altLang="en-US" dirty="0" smtClean="0"/>
              <a:t>키워드를 이용해 특정 속성의 값이 같은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모아 그룹을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그룹별로 검색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en-US" altLang="ko-KR" dirty="0" smtClean="0"/>
              <a:t>GROUP BY </a:t>
            </a:r>
            <a:r>
              <a:rPr lang="ko-KR" altLang="en-US" dirty="0" smtClean="0"/>
              <a:t>키워드와 함께 그룹을 나누는 기준이 되는 속성을 지정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HAVING </a:t>
            </a:r>
            <a:r>
              <a:rPr lang="ko-KR" altLang="en-US" dirty="0" smtClean="0"/>
              <a:t>키워드를 함께 이용해 그룹에 대한 조건을 작성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그룹을 나누는 기준이 되는 속성을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절에도 작성하는 것이 좋음</a:t>
            </a:r>
            <a:endParaRPr lang="en-US" altLang="ko-KR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805433" y="2103402"/>
            <a:ext cx="7656060" cy="2180693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595" y="2279348"/>
            <a:ext cx="54768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</a:t>
            </a:r>
            <a:r>
              <a:rPr lang="ko-KR" altLang="en-US" dirty="0"/>
              <a:t>소개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질의에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제</a:t>
            </a:r>
            <a:r>
              <a:rPr lang="ko-KR" altLang="en-US" dirty="0"/>
              <a:t>품</a:t>
            </a:r>
            <a:r>
              <a:rPr lang="ko-KR" altLang="en-US" dirty="0" smtClean="0"/>
              <a:t> 테이블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10" y="1988840"/>
            <a:ext cx="604837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5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52" y="2078850"/>
            <a:ext cx="8401050" cy="3838575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1602113" y="2086942"/>
            <a:ext cx="856271" cy="369332"/>
            <a:chOff x="1466655" y="4914165"/>
            <a:chExt cx="856271" cy="369332"/>
          </a:xfrm>
        </p:grpSpPr>
        <p:sp>
          <p:nvSpPr>
            <p:cNvPr id="6" name="타원 5"/>
            <p:cNvSpPr/>
            <p:nvPr/>
          </p:nvSpPr>
          <p:spPr>
            <a:xfrm>
              <a:off x="1466655" y="4942986"/>
              <a:ext cx="315035" cy="31503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37573" y="4914165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775" y="3699030"/>
            <a:ext cx="4311399" cy="264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5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grpSp>
        <p:nvGrpSpPr>
          <p:cNvPr id="19" name="그룹 18"/>
          <p:cNvGrpSpPr/>
          <p:nvPr/>
        </p:nvGrpSpPr>
        <p:grpSpPr>
          <a:xfrm>
            <a:off x="1241630" y="2458704"/>
            <a:ext cx="5334000" cy="3752850"/>
            <a:chOff x="1241630" y="2458704"/>
            <a:chExt cx="5334000" cy="37528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1630" y="2458704"/>
              <a:ext cx="5334000" cy="375285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017118" y="2978950"/>
              <a:ext cx="3375375" cy="2297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44" b="22555"/>
            <a:stretch/>
          </p:blipFill>
          <p:spPr>
            <a:xfrm>
              <a:off x="3266855" y="3394809"/>
              <a:ext cx="2214259" cy="1451540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3240384" y="4527654"/>
              <a:ext cx="2295255" cy="270030"/>
            </a:xfrm>
            <a:prstGeom prst="rect">
              <a:avLst/>
            </a:prstGeom>
            <a:noFill/>
            <a:ln>
              <a:solidFill>
                <a:srgbClr val="B451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2996825" y="3248164"/>
              <a:ext cx="270030" cy="1279490"/>
            </a:xfrm>
            <a:prstGeom prst="straightConnector1">
              <a:avLst/>
            </a:prstGeom>
            <a:ln w="19050">
              <a:solidFill>
                <a:srgbClr val="B451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>
              <a:off x="2996825" y="4361600"/>
              <a:ext cx="270030" cy="192525"/>
            </a:xfrm>
            <a:prstGeom prst="straightConnector1">
              <a:avLst/>
            </a:prstGeom>
            <a:ln w="19050">
              <a:solidFill>
                <a:srgbClr val="B4514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모서리가 둥근 사각형 설명선 5"/>
          <p:cNvSpPr/>
          <p:nvPr/>
        </p:nvSpPr>
        <p:spPr>
          <a:xfrm>
            <a:off x="3536885" y="1952835"/>
            <a:ext cx="4815535" cy="936105"/>
          </a:xfrm>
          <a:prstGeom prst="wedgeRoundRectCallout">
            <a:avLst>
              <a:gd name="adj1" fmla="val -22320"/>
              <a:gd name="adj2" fmla="val 9871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동일 제품을 주문한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투플을</a:t>
            </a:r>
            <a:r>
              <a:rPr lang="ko-KR" altLang="en-US" sz="1600" dirty="0" smtClean="0">
                <a:solidFill>
                  <a:schemeClr val="tx1"/>
                </a:solidFill>
              </a:rPr>
              <a:t> 모아 그룹으로 만들고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그룹별로 수량의 합계를 계산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2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14" y="2123855"/>
            <a:ext cx="8467725" cy="4162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035" y="817426"/>
            <a:ext cx="3330370" cy="1648852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646830" y="2114563"/>
            <a:ext cx="854940" cy="369332"/>
            <a:chOff x="1602113" y="2078850"/>
            <a:chExt cx="854940" cy="369332"/>
          </a:xfrm>
        </p:grpSpPr>
        <p:sp>
          <p:nvSpPr>
            <p:cNvPr id="9" name="타원 8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86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36585" y="5814265"/>
            <a:ext cx="7560840" cy="754269"/>
          </a:xfrm>
          <a:prstGeom prst="wedgeRoundRectCallout">
            <a:avLst>
              <a:gd name="adj1" fmla="val -17673"/>
              <a:gd name="adj2" fmla="val -134338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집계 함수를 이용한 조건은 </a:t>
            </a:r>
            <a:r>
              <a:rPr lang="en-US" altLang="ko-KR" sz="1600" dirty="0" smtClean="0">
                <a:solidFill>
                  <a:schemeClr val="tx1"/>
                </a:solidFill>
              </a:rPr>
              <a:t>WHERE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절에는 작성할 수 없고 </a:t>
            </a:r>
            <a:r>
              <a:rPr lang="en-US" altLang="ko-KR" sz="1600" dirty="0" smtClean="0">
                <a:solidFill>
                  <a:schemeClr val="tx1"/>
                </a:solidFill>
              </a:rPr>
              <a:t>HAVING </a:t>
            </a:r>
            <a:r>
              <a:rPr lang="ko-KR" altLang="en-US" sz="1600" dirty="0" smtClean="0">
                <a:solidFill>
                  <a:schemeClr val="tx1"/>
                </a:solidFill>
              </a:rPr>
              <a:t>절에서 작성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1662112"/>
            <a:ext cx="8924925" cy="35337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055" y="3843246"/>
            <a:ext cx="3330370" cy="16488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466655" y="1673805"/>
            <a:ext cx="854940" cy="369332"/>
            <a:chOff x="1602113" y="2078850"/>
            <a:chExt cx="854940" cy="369332"/>
          </a:xfrm>
        </p:grpSpPr>
        <p:sp>
          <p:nvSpPr>
            <p:cNvPr id="10" name="타원 9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855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123855"/>
            <a:ext cx="8886825" cy="3819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075" y="853901"/>
            <a:ext cx="3363126" cy="176500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1601670" y="2168860"/>
            <a:ext cx="854940" cy="369332"/>
            <a:chOff x="1602113" y="2078850"/>
            <a:chExt cx="854940" cy="369332"/>
          </a:xfrm>
        </p:grpSpPr>
        <p:sp>
          <p:nvSpPr>
            <p:cNvPr id="9" name="타원 8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681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그룹별 검색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90" y="2209599"/>
            <a:ext cx="7712348" cy="440236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838715" y="4171005"/>
            <a:ext cx="7560840" cy="2588365"/>
            <a:chOff x="836585" y="4059070"/>
            <a:chExt cx="7560840" cy="2745305"/>
          </a:xfrm>
        </p:grpSpPr>
        <p:sp>
          <p:nvSpPr>
            <p:cNvPr id="4" name="직사각형 3"/>
            <p:cNvSpPr/>
            <p:nvPr/>
          </p:nvSpPr>
          <p:spPr>
            <a:xfrm>
              <a:off x="2096725" y="4059070"/>
              <a:ext cx="4950550" cy="2733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48"/>
            <a:stretch/>
          </p:blipFill>
          <p:spPr>
            <a:xfrm>
              <a:off x="2186735" y="4275548"/>
              <a:ext cx="2945336" cy="2300666"/>
            </a:xfrm>
            <a:prstGeom prst="rect">
              <a:avLst/>
            </a:prstGeom>
          </p:spPr>
        </p:pic>
        <p:sp>
          <p:nvSpPr>
            <p:cNvPr id="9" name="모서리가 둥근 사각형 설명선 8"/>
            <p:cNvSpPr/>
            <p:nvPr/>
          </p:nvSpPr>
          <p:spPr>
            <a:xfrm>
              <a:off x="836585" y="6174305"/>
              <a:ext cx="7560840" cy="630070"/>
            </a:xfrm>
            <a:prstGeom prst="wedgeRoundRectCallout">
              <a:avLst>
                <a:gd name="adj1" fmla="val -18293"/>
                <a:gd name="adj2" fmla="val -76313"/>
                <a:gd name="adj3" fmla="val 16667"/>
              </a:avLst>
            </a:prstGeom>
            <a:solidFill>
              <a:srgbClr val="CC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r>
                <a:rPr lang="ko-KR" altLang="en-US" sz="1600" dirty="0" smtClean="0">
                  <a:solidFill>
                    <a:schemeClr val="tx1"/>
                  </a:solidFill>
                </a:rPr>
                <a:t>집계 함수나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GROUP BY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절에 명시된 속성 외의 속성은 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SELECT </a:t>
              </a:r>
              <a:r>
                <a:rPr lang="ko-KR" altLang="en-US" sz="1600" dirty="0" smtClean="0">
                  <a:solidFill>
                    <a:schemeClr val="tx1"/>
                  </a:solidFill>
                </a:rPr>
                <a:t>절에 작성 불가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4226" y="4564835"/>
              <a:ext cx="1291590" cy="39433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2096725" y="4689140"/>
              <a:ext cx="3077501" cy="315035"/>
            </a:xfrm>
            <a:prstGeom prst="rect">
              <a:avLst/>
            </a:prstGeom>
            <a:noFill/>
            <a:ln>
              <a:solidFill>
                <a:srgbClr val="B451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5016" y="0"/>
            <a:ext cx="4224518" cy="2593016"/>
          </a:xfrm>
          <a:prstGeom prst="rect">
            <a:avLst/>
          </a:prstGeom>
        </p:spPr>
      </p:pic>
      <p:cxnSp>
        <p:nvCxnSpPr>
          <p:cNvPr id="13" name="직선 연결선 12"/>
          <p:cNvCxnSpPr>
            <a:stCxn id="10" idx="1"/>
          </p:cNvCxnSpPr>
          <p:nvPr/>
        </p:nvCxnSpPr>
        <p:spPr>
          <a:xfrm flipV="1">
            <a:off x="2188865" y="5459680"/>
            <a:ext cx="3633286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198854" y="6084294"/>
            <a:ext cx="3633286" cy="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1736840" y="2159568"/>
            <a:ext cx="854940" cy="369332"/>
            <a:chOff x="1602113" y="2078850"/>
            <a:chExt cx="854940" cy="369332"/>
          </a:xfrm>
        </p:grpSpPr>
        <p:sp>
          <p:nvSpPr>
            <p:cNvPr id="16" name="타원 15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758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4" y="1140544"/>
            <a:ext cx="8846525" cy="5543705"/>
          </a:xfrm>
        </p:spPr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조인 검색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 개의 테이블을 연결하여 데이터를 검색하는 것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조인 속성</a:t>
            </a:r>
            <a:r>
              <a:rPr lang="en-US" altLang="ko-KR" dirty="0" smtClean="0"/>
              <a:t>: </a:t>
            </a:r>
            <a:r>
              <a:rPr lang="ko-KR" altLang="en-US" dirty="0" smtClean="0"/>
              <a:t>조인 검색을  위해 테이블을 연결해주는 속성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연결하려는 테이블 간에 조인 속성의 이름은 달라도 되지만 도메인은 같아야 함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일반적으로 </a:t>
            </a:r>
            <a:r>
              <a:rPr lang="ko-KR" altLang="en-US" dirty="0" err="1" smtClean="0"/>
              <a:t>외래키를</a:t>
            </a:r>
            <a:r>
              <a:rPr lang="ko-KR" altLang="en-US" dirty="0" smtClean="0"/>
              <a:t> 조인 속성으로 이용함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FROM </a:t>
            </a:r>
            <a:r>
              <a:rPr lang="ko-KR" altLang="en-US" dirty="0" smtClean="0"/>
              <a:t>절에 검색에 필요한 모든 테이블을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조인 속성의 값이 같아야 함을 의미하는 조인 조건을 제시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같은 이름의 속성이 서로 다른 테이블에 존재할 수 있기 때문에 속성 이름 앞에 해당 속성이 소속된 테이블의 이름을 표시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	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주문</a:t>
            </a:r>
            <a:r>
              <a:rPr lang="en-US" altLang="ko-KR" dirty="0" smtClean="0"/>
              <a:t>.</a:t>
            </a:r>
            <a:r>
              <a:rPr lang="ko-KR" altLang="en-US" dirty="0" smtClean="0"/>
              <a:t>주문고객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4330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63" y="2033845"/>
            <a:ext cx="8144955" cy="46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78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78850"/>
            <a:ext cx="9067800" cy="3695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995" y="4378389"/>
            <a:ext cx="4039760" cy="2479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035" y="817426"/>
            <a:ext cx="3330370" cy="164885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46830" y="2114563"/>
            <a:ext cx="854940" cy="369332"/>
            <a:chOff x="1602113" y="2078850"/>
            <a:chExt cx="854940" cy="369332"/>
          </a:xfrm>
        </p:grpSpPr>
        <p:sp>
          <p:nvSpPr>
            <p:cNvPr id="10" name="타원 9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904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8" y="2033845"/>
            <a:ext cx="8963025" cy="3952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284" y="4734145"/>
            <a:ext cx="3395095" cy="20839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75" y="853901"/>
            <a:ext cx="3363126" cy="17650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47175" y="382458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A</a:t>
            </a:r>
            <a:r>
              <a:rPr lang="en-US" altLang="ko-KR" dirty="0" smtClean="0"/>
              <a:t> B C D E F </a:t>
            </a:r>
            <a:r>
              <a:rPr lang="en-US" altLang="ko-KR" b="1" dirty="0" smtClean="0">
                <a:solidFill>
                  <a:srgbClr val="FF0000"/>
                </a:solidFill>
              </a:rPr>
              <a:t>G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4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01 </a:t>
            </a:r>
            <a:r>
              <a:rPr lang="en-US" altLang="ko-KR" dirty="0" smtClean="0"/>
              <a:t>SQL</a:t>
            </a:r>
            <a:r>
              <a:rPr lang="ko-KR" altLang="en-US" dirty="0" smtClean="0"/>
              <a:t>의 </a:t>
            </a:r>
            <a:r>
              <a:rPr lang="ko-KR" altLang="en-US" dirty="0"/>
              <a:t>소개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질의에 사용할 판매 데이터베이스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</a:t>
            </a:r>
            <a:r>
              <a:rPr lang="ko-KR" altLang="en-US" dirty="0"/>
              <a:t>문</a:t>
            </a:r>
            <a:r>
              <a:rPr lang="ko-KR" altLang="en-US" dirty="0" smtClean="0"/>
              <a:t> 테이블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" y="1541841"/>
            <a:ext cx="836295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2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여러 테이블에 대한 조인 검색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016069" y="4397591"/>
            <a:ext cx="5494783" cy="900100"/>
          </a:xfrm>
          <a:prstGeom prst="wedgeRoundRectCallout">
            <a:avLst>
              <a:gd name="adj1" fmla="val -18293"/>
              <a:gd name="adj2" fmla="val -76313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테이블의 이름을 대신하는 단순한 별명을 제시하여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err="1" smtClean="0">
                <a:solidFill>
                  <a:schemeClr val="tx1"/>
                </a:solidFill>
              </a:rPr>
              <a:t>질의문을</a:t>
            </a:r>
            <a:r>
              <a:rPr lang="ko-KR" altLang="en-US" sz="1600" dirty="0" smtClean="0">
                <a:solidFill>
                  <a:schemeClr val="tx1"/>
                </a:solidFill>
              </a:rPr>
              <a:t> 작성하는 것도 좋다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5" y="2753925"/>
            <a:ext cx="5906129" cy="1300230"/>
          </a:xfrm>
          <a:prstGeom prst="rect">
            <a:avLst/>
          </a:prstGeom>
        </p:spPr>
      </p:pic>
      <p:sp>
        <p:nvSpPr>
          <p:cNvPr id="6" name="모서리가 둥근 사각형 설명선 5"/>
          <p:cNvSpPr/>
          <p:nvPr/>
        </p:nvSpPr>
        <p:spPr>
          <a:xfrm>
            <a:off x="4121950" y="2036561"/>
            <a:ext cx="4777805" cy="900100"/>
          </a:xfrm>
          <a:prstGeom prst="wedgeRoundRectCallout">
            <a:avLst>
              <a:gd name="adj1" fmla="val -57468"/>
              <a:gd name="adj2" fmla="val 4632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이름이 같은 속성이 없다면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테이블 이름 없이 속성 이름으로만 작성해도 된다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6660" y="2339588"/>
            <a:ext cx="854940" cy="369332"/>
            <a:chOff x="1602113" y="2078850"/>
            <a:chExt cx="854940" cy="369332"/>
          </a:xfrm>
        </p:grpSpPr>
        <p:sp>
          <p:nvSpPr>
            <p:cNvPr id="8" name="타원 7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3478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84810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테이블에 대한 조인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35" y="2078850"/>
            <a:ext cx="9001125" cy="3676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80" y="4648270"/>
            <a:ext cx="3600073" cy="2209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74" y="188640"/>
            <a:ext cx="3858953" cy="20252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135" y="2410218"/>
            <a:ext cx="3330370" cy="164885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032442" y="6626799"/>
            <a:ext cx="990110" cy="0"/>
          </a:xfrm>
          <a:prstGeom prst="line">
            <a:avLst/>
          </a:prstGeom>
          <a:ln w="28575">
            <a:solidFill>
              <a:srgbClr val="B45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032442" y="5627880"/>
            <a:ext cx="990110" cy="0"/>
          </a:xfrm>
          <a:prstGeom prst="line">
            <a:avLst/>
          </a:prstGeom>
          <a:ln w="28575">
            <a:solidFill>
              <a:srgbClr val="B451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37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SubQuery</a:t>
            </a:r>
            <a:r>
              <a:rPr lang="en-US" altLang="ko-KR" dirty="0" smtClean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문 안에 또 다른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문을 포함하는 질의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상위 </a:t>
            </a:r>
            <a:r>
              <a:rPr lang="ko-KR" altLang="en-US" dirty="0" err="1"/>
              <a:t>질의문</a:t>
            </a:r>
            <a:r>
              <a:rPr lang="en-US" altLang="ko-KR" dirty="0"/>
              <a:t>(</a:t>
            </a:r>
            <a:r>
              <a:rPr lang="ko-KR" altLang="en-US" dirty="0"/>
              <a:t>주 </a:t>
            </a:r>
            <a:r>
              <a:rPr lang="ko-KR" altLang="en-US" dirty="0" err="1"/>
              <a:t>질의문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다른 </a:t>
            </a:r>
            <a:r>
              <a:rPr lang="en-US" altLang="ko-KR" dirty="0"/>
              <a:t>SELECT </a:t>
            </a:r>
            <a:r>
              <a:rPr lang="ko-KR" altLang="en-US" dirty="0"/>
              <a:t>문을 포함하는 </a:t>
            </a:r>
            <a:r>
              <a:rPr lang="en-US" altLang="ko-KR" dirty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(</a:t>
            </a:r>
            <a:r>
              <a:rPr lang="ko-KR" altLang="en-US" dirty="0" smtClean="0"/>
              <a:t>서브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): </a:t>
            </a:r>
            <a:r>
              <a:rPr lang="ko-KR" altLang="en-US" dirty="0" smtClean="0"/>
              <a:t>다른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 안에 들어 있는 </a:t>
            </a:r>
            <a:r>
              <a:rPr lang="en-US" altLang="ko-KR" dirty="0" smtClean="0"/>
              <a:t>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괄호로 묶어서 작성</a:t>
            </a:r>
            <a:r>
              <a:rPr lang="en-US" altLang="ko-KR" dirty="0" smtClean="0"/>
              <a:t>, ORDER BY </a:t>
            </a:r>
            <a:r>
              <a:rPr lang="ko-KR" altLang="en-US" dirty="0" smtClean="0"/>
              <a:t>절을 사용할 수 없음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단일 행 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하나의 행을 결과로 반환</a:t>
            </a:r>
            <a:endParaRPr lang="en-US" altLang="ko-KR" dirty="0" smtClean="0"/>
          </a:p>
          <a:p>
            <a:pPr lvl="4">
              <a:lnSpc>
                <a:spcPct val="150000"/>
              </a:lnSpc>
            </a:pPr>
            <a:r>
              <a:rPr lang="ko-KR" altLang="en-US" dirty="0" smtClean="0"/>
              <a:t>다중 행 부속 </a:t>
            </a:r>
            <a:r>
              <a:rPr lang="ko-KR" altLang="en-US" dirty="0" err="1" smtClean="0"/>
              <a:t>질의문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하나 이상의 행을 결과로 반환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</a:rPr>
              <a:t>부속 </a:t>
            </a:r>
            <a:r>
              <a:rPr lang="ko-KR" altLang="en-US" b="1" dirty="0" err="1">
                <a:solidFill>
                  <a:srgbClr val="C00000"/>
                </a:solidFill>
              </a:rPr>
              <a:t>질의문을</a:t>
            </a:r>
            <a:r>
              <a:rPr lang="ko-KR" altLang="en-US" b="1" dirty="0">
                <a:solidFill>
                  <a:srgbClr val="C00000"/>
                </a:solidFill>
              </a:rPr>
              <a:t> 먼저 </a:t>
            </a:r>
            <a:r>
              <a:rPr lang="ko-KR" altLang="en-US" b="1" dirty="0" smtClean="0">
                <a:solidFill>
                  <a:srgbClr val="C00000"/>
                </a:solidFill>
              </a:rPr>
              <a:t>수행 </a:t>
            </a:r>
            <a:r>
              <a:rPr lang="ko-KR" altLang="en-US" dirty="0" smtClean="0"/>
              <a:t>하고</a:t>
            </a:r>
            <a:r>
              <a:rPr lang="en-US" altLang="ko-KR" dirty="0"/>
              <a:t>, </a:t>
            </a:r>
            <a:r>
              <a:rPr lang="ko-KR" altLang="en-US" dirty="0"/>
              <a:t>그 결과를 이용해 </a:t>
            </a:r>
            <a:r>
              <a:rPr lang="ko-KR" altLang="en-US" b="1" dirty="0">
                <a:solidFill>
                  <a:srgbClr val="C00000"/>
                </a:solidFill>
              </a:rPr>
              <a:t>상위 </a:t>
            </a:r>
            <a:r>
              <a:rPr lang="ko-KR" altLang="en-US" b="1" dirty="0" err="1">
                <a:solidFill>
                  <a:srgbClr val="C00000"/>
                </a:solidFill>
              </a:rPr>
              <a:t>질의문을</a:t>
            </a:r>
            <a:r>
              <a:rPr lang="ko-KR" altLang="en-US" b="1" dirty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수행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/>
              <a:t>부속 질의문과 상위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연결하는 연산자가 필요</a:t>
            </a:r>
            <a:endParaRPr lang="en-US" altLang="ko-KR" dirty="0" smtClean="0"/>
          </a:p>
          <a:p>
            <a:pPr lvl="3">
              <a:lnSpc>
                <a:spcPct val="150000"/>
              </a:lnSpc>
            </a:pPr>
            <a:r>
              <a:rPr lang="ko-KR" altLang="en-US" b="1" dirty="0" smtClean="0">
                <a:solidFill>
                  <a:srgbClr val="C00000"/>
                </a:solidFill>
              </a:rPr>
              <a:t>단일 행 부속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질의문은</a:t>
            </a:r>
            <a:r>
              <a:rPr lang="ko-KR" altLang="en-US" b="1" dirty="0" smtClean="0">
                <a:solidFill>
                  <a:srgbClr val="C00000"/>
                </a:solidFill>
              </a:rPr>
              <a:t> 비교 연산자</a:t>
            </a:r>
            <a:r>
              <a:rPr lang="en-US" altLang="ko-KR" b="1" dirty="0" smtClean="0">
                <a:solidFill>
                  <a:srgbClr val="C00000"/>
                </a:solidFill>
              </a:rPr>
              <a:t>(=, &lt;&gt;, &gt;, &gt;=, &lt;, &lt;=) </a:t>
            </a:r>
            <a:r>
              <a:rPr lang="ko-KR" altLang="en-US" b="1" dirty="0" smtClean="0">
                <a:solidFill>
                  <a:srgbClr val="C00000"/>
                </a:solidFill>
              </a:rPr>
              <a:t> 사용 가능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다중 행 부속 </a:t>
            </a:r>
            <a:r>
              <a:rPr lang="ko-KR" altLang="en-US" dirty="0" err="1" smtClean="0"/>
              <a:t>질의문은</a:t>
            </a:r>
            <a:r>
              <a:rPr lang="ko-KR" altLang="en-US" dirty="0" smtClean="0"/>
              <a:t> 비교 연산자 사용 불가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85378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 r="2145" b="25663"/>
          <a:stretch/>
        </p:blipFill>
        <p:spPr>
          <a:xfrm>
            <a:off x="415032" y="1988840"/>
            <a:ext cx="7937388" cy="32403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325881" y="5418688"/>
            <a:ext cx="5382089" cy="1205667"/>
          </a:xfrm>
          <a:prstGeom prst="wedgeRoundRectCallout">
            <a:avLst>
              <a:gd name="adj1" fmla="val -28620"/>
              <a:gd name="adj2" fmla="val -80935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달콤비스켓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</a:rPr>
              <a:t>의 제조업체는 </a:t>
            </a:r>
            <a:r>
              <a:rPr lang="en-US" altLang="ko-KR" sz="1600" dirty="0" smtClean="0">
                <a:solidFill>
                  <a:schemeClr val="tx1"/>
                </a:solidFill>
              </a:rPr>
              <a:t>‘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한빛제과</a:t>
            </a:r>
            <a:r>
              <a:rPr lang="en-US" altLang="ko-KR" sz="1600" dirty="0" smtClean="0">
                <a:solidFill>
                  <a:schemeClr val="tx1"/>
                </a:solidFill>
              </a:rPr>
              <a:t>’</a:t>
            </a:r>
            <a:r>
              <a:rPr lang="ko-KR" altLang="en-US" sz="1600" dirty="0" smtClean="0">
                <a:solidFill>
                  <a:schemeClr val="tx1"/>
                </a:solidFill>
              </a:rPr>
              <a:t>밖에 없기 때문에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단일 행 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 smtClean="0">
                <a:solidFill>
                  <a:srgbClr val="FF0000"/>
                </a:solidFill>
              </a:rPr>
              <a:t>=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rcRect l="8010" t="76185" r="56480" b="68"/>
          <a:stretch/>
        </p:blipFill>
        <p:spPr>
          <a:xfrm>
            <a:off x="116505" y="5449492"/>
            <a:ext cx="3117607" cy="112039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8221" y="3420370"/>
            <a:ext cx="8973752" cy="1988834"/>
            <a:chOff x="48221" y="3420370"/>
            <a:chExt cx="8973752" cy="1988834"/>
          </a:xfrm>
        </p:grpSpPr>
        <p:sp>
          <p:nvSpPr>
            <p:cNvPr id="3" name="오른쪽 화살표 2"/>
            <p:cNvSpPr/>
            <p:nvPr/>
          </p:nvSpPr>
          <p:spPr>
            <a:xfrm>
              <a:off x="5964040" y="3834029"/>
              <a:ext cx="525421" cy="1575175"/>
            </a:xfrm>
            <a:prstGeom prst="rightArrow">
              <a:avLst>
                <a:gd name="adj1" fmla="val 50000"/>
                <a:gd name="adj2" fmla="val 45205"/>
              </a:avLst>
            </a:prstGeom>
            <a:solidFill>
              <a:srgbClr val="66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H="1">
              <a:off x="3842548" y="3720149"/>
              <a:ext cx="315035" cy="404609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842548" y="3420370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FF0000"/>
                  </a:solidFill>
                </a:rPr>
                <a:t>부속 </a:t>
              </a:r>
              <a:r>
                <a:rPr lang="ko-KR" altLang="en-US" sz="1600" dirty="0" err="1" smtClean="0">
                  <a:solidFill>
                    <a:srgbClr val="FF0000"/>
                  </a:solidFill>
                </a:rPr>
                <a:t>질의문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직선 화살표 연결선 13"/>
            <p:cNvCxnSpPr>
              <a:stCxn id="15" idx="0"/>
            </p:cNvCxnSpPr>
            <p:nvPr/>
          </p:nvCxnSpPr>
          <p:spPr>
            <a:xfrm flipV="1">
              <a:off x="689583" y="4059070"/>
              <a:ext cx="407928" cy="1002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8221" y="4159326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solidFill>
                    <a:srgbClr val="FF0000"/>
                  </a:solidFill>
                </a:rPr>
                <a:t>상위 </a:t>
              </a:r>
              <a:r>
                <a:rPr lang="ko-KR" altLang="en-US" sz="1600" dirty="0" err="1" smtClean="0">
                  <a:solidFill>
                    <a:srgbClr val="FF0000"/>
                  </a:solidFill>
                </a:rPr>
                <a:t>질의문</a:t>
              </a:r>
              <a:endParaRPr lang="ko-KR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4795" y="4241876"/>
              <a:ext cx="2517178" cy="86010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l="11771" t="-1" b="8932"/>
            <a:stretch/>
          </p:blipFill>
          <p:spPr>
            <a:xfrm>
              <a:off x="1101712" y="3820083"/>
              <a:ext cx="229928" cy="26369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rcRect t="13984" b="8238"/>
            <a:stretch/>
          </p:blipFill>
          <p:spPr>
            <a:xfrm>
              <a:off x="5588577" y="4194084"/>
              <a:ext cx="270034" cy="270031"/>
            </a:xfrm>
            <a:prstGeom prst="rect">
              <a:avLst/>
            </a:prstGeom>
          </p:spPr>
        </p:pic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035" y="817426"/>
            <a:ext cx="3330370" cy="16488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42330" y="504918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</a:rPr>
              <a:t>단일</a:t>
            </a:r>
            <a:r>
              <a:rPr lang="ko-KR" altLang="en-US" sz="1600" b="1">
                <a:solidFill>
                  <a:srgbClr val="C00000"/>
                </a:solidFill>
              </a:rPr>
              <a:t>행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601670" y="1962762"/>
            <a:ext cx="854940" cy="369332"/>
            <a:chOff x="1602113" y="2078850"/>
            <a:chExt cx="854940" cy="369332"/>
          </a:xfrm>
        </p:grpSpPr>
        <p:sp>
          <p:nvSpPr>
            <p:cNvPr id="20" name="타원 19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55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75" y="2034873"/>
            <a:ext cx="8554117" cy="30143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sp>
        <p:nvSpPr>
          <p:cNvPr id="11" name="오른쪽 화살표 10"/>
          <p:cNvSpPr/>
          <p:nvPr/>
        </p:nvSpPr>
        <p:spPr>
          <a:xfrm>
            <a:off x="5877145" y="3248981"/>
            <a:ext cx="515435" cy="180020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311860" y="5219977"/>
            <a:ext cx="4887034" cy="1205667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최대 적립금은 단일 값이므로 단일 행 부속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질의문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비교 연산자 </a:t>
            </a:r>
            <a:r>
              <a:rPr lang="en-US" altLang="ko-KR" sz="1600" dirty="0" smtClean="0">
                <a:solidFill>
                  <a:srgbClr val="FF0000"/>
                </a:solidFill>
              </a:rPr>
              <a:t>=</a:t>
            </a:r>
            <a:r>
              <a:rPr lang="ko-KR" altLang="en-US" sz="1600" dirty="0" smtClean="0">
                <a:solidFill>
                  <a:schemeClr val="tx1"/>
                </a:solidFill>
              </a:rPr>
              <a:t>를 이용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210" y="3609020"/>
            <a:ext cx="2191997" cy="9011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075" y="853901"/>
            <a:ext cx="3363126" cy="176500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1601670" y="2024553"/>
            <a:ext cx="854940" cy="369332"/>
            <a:chOff x="1602113" y="2078850"/>
            <a:chExt cx="854940" cy="369332"/>
          </a:xfrm>
        </p:grpSpPr>
        <p:sp>
          <p:nvSpPr>
            <p:cNvPr id="14" name="타원 13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6481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부속 </a:t>
            </a:r>
            <a:r>
              <a:rPr lang="ko-KR" altLang="en-US" dirty="0" err="1"/>
              <a:t>질의문을</a:t>
            </a:r>
            <a:r>
              <a:rPr lang="ko-KR" altLang="en-US" dirty="0"/>
              <a:t> 이용한 검색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4" y="2213865"/>
            <a:ext cx="89249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2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78" y="2052214"/>
            <a:ext cx="8242405" cy="39237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5722132" y="3483497"/>
            <a:ext cx="335033" cy="1170130"/>
          </a:xfrm>
          <a:prstGeom prst="rightArrow">
            <a:avLst>
              <a:gd name="adj1" fmla="val 50000"/>
              <a:gd name="adj2" fmla="val 45205"/>
            </a:avLst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446875" y="3113965"/>
            <a:ext cx="2442773" cy="727224"/>
          </a:xfrm>
          <a:prstGeom prst="wedgeRoundRectCallout">
            <a:avLst>
              <a:gd name="adj1" fmla="val -27396"/>
              <a:gd name="adj2" fmla="val -74786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1200" dirty="0" smtClean="0">
                <a:solidFill>
                  <a:schemeClr val="tx1"/>
                </a:solidFill>
              </a:rPr>
              <a:t>‘banana’ </a:t>
            </a:r>
            <a:r>
              <a:rPr lang="ko-KR" altLang="en-US" sz="1200" dirty="0" smtClean="0">
                <a:solidFill>
                  <a:schemeClr val="tx1"/>
                </a:solidFill>
              </a:rPr>
              <a:t>고객이 주문한 제품은 여러 개이므로 다중 행 부속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질의문</a:t>
            </a:r>
            <a:r>
              <a:rPr lang="en-US" altLang="ko-KR" sz="1200" dirty="0" smtClean="0">
                <a:solidFill>
                  <a:schemeClr val="tx1"/>
                </a:solidFill>
              </a:rPr>
              <a:t>(</a:t>
            </a:r>
            <a:r>
              <a:rPr lang="en-US" altLang="ko-KR" sz="1200" dirty="0" smtClean="0">
                <a:solidFill>
                  <a:srgbClr val="FF0000"/>
                </a:solidFill>
              </a:rPr>
              <a:t>IN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연산자를 이용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535" y="3849730"/>
            <a:ext cx="2970330" cy="8038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022" y="19666"/>
            <a:ext cx="3860458" cy="236955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2839" y="4954218"/>
            <a:ext cx="3330370" cy="164885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1601670" y="2024553"/>
            <a:ext cx="854940" cy="369332"/>
            <a:chOff x="1602113" y="2078850"/>
            <a:chExt cx="854940" cy="369332"/>
          </a:xfrm>
        </p:grpSpPr>
        <p:sp>
          <p:nvSpPr>
            <p:cNvPr id="15" name="타원 14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9046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2078850"/>
            <a:ext cx="8235915" cy="46057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777" y="0"/>
            <a:ext cx="4039760" cy="2479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72" y="3158970"/>
            <a:ext cx="3330370" cy="16488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41930" y="3879050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C00000"/>
                </a:solidFill>
              </a:rPr>
              <a:t>P01,p04,p06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601670" y="2069558"/>
            <a:ext cx="854940" cy="369332"/>
            <a:chOff x="1602113" y="2078850"/>
            <a:chExt cx="854940" cy="369332"/>
          </a:xfrm>
        </p:grpSpPr>
        <p:sp>
          <p:nvSpPr>
            <p:cNvPr id="10" name="타원 9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3363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3" y="2168860"/>
            <a:ext cx="8664835" cy="39584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601" y="78118"/>
            <a:ext cx="4222904" cy="2090742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742130" y="728700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5742130" y="1673805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601670" y="2159568"/>
            <a:ext cx="854940" cy="369332"/>
            <a:chOff x="1602113" y="2078850"/>
            <a:chExt cx="854940" cy="369332"/>
          </a:xfrm>
        </p:grpSpPr>
        <p:sp>
          <p:nvSpPr>
            <p:cNvPr id="11" name="타원 10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472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07" y="2123855"/>
            <a:ext cx="8451939" cy="3825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044" y="30957"/>
            <a:ext cx="4005445" cy="24079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74" y="2942082"/>
            <a:ext cx="3363126" cy="176500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5742130" y="1628800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601670" y="2069558"/>
            <a:ext cx="854940" cy="369332"/>
            <a:chOff x="1602113" y="2078850"/>
            <a:chExt cx="854940" cy="369332"/>
          </a:xfrm>
        </p:grpSpPr>
        <p:sp>
          <p:nvSpPr>
            <p:cNvPr id="11" name="타원 10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2459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02 SQL</a:t>
            </a:r>
            <a:r>
              <a:rPr lang="ko-KR" altLang="en-US" dirty="0"/>
              <a:t>을</a:t>
            </a:r>
            <a:r>
              <a:rPr lang="ko-KR" altLang="en-US" dirty="0" smtClean="0"/>
              <a:t> 이용한 데이터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SQL</a:t>
            </a:r>
            <a:r>
              <a:rPr lang="ko-KR" altLang="en-US" dirty="0"/>
              <a:t>의 데이터 정의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변경</a:t>
            </a:r>
            <a:r>
              <a:rPr lang="en-US" altLang="ko-KR" dirty="0" smtClean="0"/>
              <a:t>, </a:t>
            </a:r>
            <a:r>
              <a:rPr lang="ko-KR" altLang="en-US" dirty="0" smtClean="0">
                <a:sym typeface="Wingdings 2"/>
              </a:rPr>
              <a:t>삭제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483895"/>
            <a:ext cx="5246870" cy="3375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50" y="4779150"/>
            <a:ext cx="502920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검색 </a:t>
            </a:r>
            <a:r>
              <a:rPr lang="en-US" altLang="ko-KR" dirty="0" smtClean="0"/>
              <a:t>: SELECT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검색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51" y="1981876"/>
            <a:ext cx="7470830" cy="48761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15" y="0"/>
            <a:ext cx="4039760" cy="2479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7085" y="2798930"/>
            <a:ext cx="3363126" cy="176500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5607115" y="1673805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1601670" y="1962762"/>
            <a:ext cx="854940" cy="369332"/>
            <a:chOff x="1602113" y="2078850"/>
            <a:chExt cx="854940" cy="369332"/>
          </a:xfrm>
        </p:grpSpPr>
        <p:sp>
          <p:nvSpPr>
            <p:cNvPr id="11" name="타원 10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049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검색 </a:t>
            </a:r>
            <a:r>
              <a:rPr lang="en-US" altLang="ko-KR" dirty="0"/>
              <a:t>: SELECT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ko-KR" altLang="en-US" dirty="0" smtClean="0"/>
              <a:t>질의 내용은 다양하게 표현 가능</a:t>
            </a:r>
            <a:endParaRPr lang="en-US" altLang="ko-KR" dirty="0" smtClean="0"/>
          </a:p>
          <a:p>
            <a:pPr marL="357187" lvl="1" indent="0">
              <a:lnSpc>
                <a:spcPct val="130000"/>
              </a:lnSpc>
              <a:buNone/>
            </a:pPr>
            <a:r>
              <a:rPr lang="ko-KR" altLang="en-US" dirty="0" smtClean="0"/>
              <a:t>   하므로 사용자가 자유롭게 선택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55" y="2483895"/>
            <a:ext cx="8394079" cy="41473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065" y="0"/>
            <a:ext cx="3150350" cy="19336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100" y="1943409"/>
            <a:ext cx="3330370" cy="1648852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4076945" y="2583169"/>
            <a:ext cx="854940" cy="369332"/>
            <a:chOff x="1602113" y="2078850"/>
            <a:chExt cx="854940" cy="369332"/>
          </a:xfrm>
        </p:grpSpPr>
        <p:sp>
          <p:nvSpPr>
            <p:cNvPr id="8" name="타원 7"/>
            <p:cNvSpPr/>
            <p:nvPr/>
          </p:nvSpPr>
          <p:spPr>
            <a:xfrm>
              <a:off x="1602113" y="2107671"/>
              <a:ext cx="315035" cy="315035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71700" y="2078850"/>
              <a:ext cx="5853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Test</a:t>
              </a:r>
              <a:endParaRPr lang="ko-KR" altLang="en-US" dirty="0"/>
            </a:p>
          </p:txBody>
        </p:sp>
      </p:grpSp>
      <p:cxnSp>
        <p:nvCxnSpPr>
          <p:cNvPr id="10" name="직선 연결선 9"/>
          <p:cNvCxnSpPr/>
          <p:nvPr/>
        </p:nvCxnSpPr>
        <p:spPr>
          <a:xfrm>
            <a:off x="5607115" y="708152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607115" y="1154293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5607115" y="1583795"/>
            <a:ext cx="337537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7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07465" y="1140544"/>
            <a:ext cx="9225075" cy="5543705"/>
          </a:xfrm>
        </p:spPr>
        <p:txBody>
          <a:bodyPr/>
          <a:lstStyle/>
          <a:p>
            <a:r>
              <a:rPr lang="ko-KR" altLang="en-US" dirty="0" smtClean="0"/>
              <a:t>데이터 삽입 </a:t>
            </a:r>
            <a:r>
              <a:rPr lang="en-US" altLang="ko-KR" dirty="0" smtClean="0"/>
              <a:t>: 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INTO </a:t>
            </a:r>
            <a:r>
              <a:rPr lang="ko-KR" altLang="en-US" dirty="0" smtClean="0"/>
              <a:t>키워드와 함께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삽입할 테이블의 이름과</a:t>
            </a:r>
            <a:r>
              <a:rPr lang="en-US" altLang="ko-KR" dirty="0" smtClean="0"/>
              <a:t> </a:t>
            </a:r>
            <a:r>
              <a:rPr lang="ko-KR" altLang="en-US" dirty="0" smtClean="0"/>
              <a:t>속성의 이름을 나열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 smtClean="0"/>
              <a:t>속성 리스트를 생략하면 테이블을 정의할 때 지정한 속성의 순서대로 값이 삽입됨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VALUES </a:t>
            </a:r>
            <a:r>
              <a:rPr lang="ko-KR" altLang="en-US" dirty="0" smtClean="0"/>
              <a:t>키워드와 함께 삽입할 속성 값들을 나열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INTO </a:t>
            </a:r>
            <a:r>
              <a:rPr lang="ko-KR" altLang="en-US" dirty="0" smtClean="0"/>
              <a:t>절의 속성 이름과 </a:t>
            </a:r>
            <a:r>
              <a:rPr lang="en-US" altLang="ko-KR" dirty="0" smtClean="0"/>
              <a:t>VALUES </a:t>
            </a:r>
            <a:r>
              <a:rPr lang="ko-KR" altLang="en-US" dirty="0" smtClean="0"/>
              <a:t>절의 속성 값은 순서대로 일대일 대응되어야 함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97526" y="2244242"/>
            <a:ext cx="7395103" cy="1516023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2359315"/>
            <a:ext cx="39624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8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71500" y="1052735"/>
            <a:ext cx="907313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삽입 </a:t>
            </a:r>
            <a:r>
              <a:rPr lang="en-US" altLang="ko-KR" dirty="0" smtClean="0"/>
              <a:t>: 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40" y="2078850"/>
            <a:ext cx="7867793" cy="33934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875" y="4908965"/>
            <a:ext cx="4545505" cy="18767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40" y="5648936"/>
            <a:ext cx="3433983" cy="10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4073113"/>
            <a:ext cx="6452545" cy="147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내용 개체 틀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" t="51465" r="33062" b="16586"/>
          <a:stretch/>
        </p:blipFill>
        <p:spPr>
          <a:xfrm>
            <a:off x="1669618" y="2319682"/>
            <a:ext cx="6136627" cy="1334343"/>
          </a:xfrm>
          <a:prstGeom prst="rect">
            <a:avLst/>
          </a:prstGeom>
        </p:spPr>
      </p:pic>
      <p:sp>
        <p:nvSpPr>
          <p:cNvPr id="10" name="왼쪽 대괄호 9"/>
          <p:cNvSpPr/>
          <p:nvPr/>
        </p:nvSpPr>
        <p:spPr>
          <a:xfrm>
            <a:off x="1061610" y="2618910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80755" y="3507395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88840"/>
            <a:ext cx="6030670" cy="47397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71500" y="1052735"/>
            <a:ext cx="9073132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삽입 </a:t>
            </a:r>
            <a:r>
              <a:rPr lang="en-US" altLang="ko-KR" dirty="0" smtClean="0"/>
              <a:t>: INSERT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데이터 직접 삽입</a:t>
            </a:r>
            <a:endParaRPr lang="en-US" altLang="ko-KR" dirty="0" smtClean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247075" y="5679250"/>
            <a:ext cx="3060340" cy="581427"/>
          </a:xfrm>
          <a:prstGeom prst="wedgeRoundRectCallout">
            <a:avLst>
              <a:gd name="adj1" fmla="val -52989"/>
              <a:gd name="adj2" fmla="val 100774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직업 속성에 널 값을 삽입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18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직접 삽입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220" y="4253197"/>
            <a:ext cx="6660175" cy="147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왼쪽 대괄호 4"/>
          <p:cNvSpPr/>
          <p:nvPr/>
        </p:nvSpPr>
        <p:spPr>
          <a:xfrm>
            <a:off x="1061610" y="2723852"/>
            <a:ext cx="315035" cy="2295255"/>
          </a:xfrm>
          <a:prstGeom prst="leftBracket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0755" y="3612337"/>
            <a:ext cx="40588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0000"/>
                </a:solidFill>
              </a:rPr>
              <a:t>=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7" name="내용 개체 틀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" t="53869" r="42606" b="18250"/>
          <a:stretch/>
        </p:blipFill>
        <p:spPr>
          <a:xfrm>
            <a:off x="1556665" y="2216741"/>
            <a:ext cx="5858439" cy="14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6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4194085"/>
            <a:ext cx="4076700" cy="19335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ko-KR" altLang="en-US" dirty="0"/>
              <a:t>데이터 삽입 </a:t>
            </a:r>
            <a:r>
              <a:rPr lang="en-US" altLang="ko-KR" dirty="0"/>
              <a:t>: INSERT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부속 </a:t>
            </a:r>
            <a:r>
              <a:rPr lang="ko-KR" altLang="en-US" dirty="0" err="1" smtClean="0"/>
              <a:t>질의문을</a:t>
            </a:r>
            <a:r>
              <a:rPr lang="ko-KR" altLang="en-US" dirty="0" smtClean="0"/>
              <a:t> 이용한 데이터 삽입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SELECT </a:t>
            </a:r>
            <a:r>
              <a:rPr lang="ko-KR" altLang="en-US" dirty="0" smtClean="0"/>
              <a:t>문을 이용해 다른 테이블에서 검색한 데이터를 삽입</a:t>
            </a:r>
            <a:endParaRPr lang="en-US" altLang="ko-KR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53473" y="2691187"/>
            <a:ext cx="7155796" cy="1230841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662010" y="5004073"/>
            <a:ext cx="4230470" cy="1195255"/>
          </a:xfrm>
          <a:prstGeom prst="wedgeRoundRectCallout">
            <a:avLst>
              <a:gd name="adj1" fmla="val -58095"/>
              <a:gd name="adj2" fmla="val -31770"/>
              <a:gd name="adj3" fmla="val 16667"/>
            </a:avLst>
          </a:prstGeom>
          <a:solidFill>
            <a:srgbClr val="CC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1600" dirty="0" err="1" smtClean="0">
                <a:solidFill>
                  <a:schemeClr val="tx1"/>
                </a:solidFill>
              </a:rPr>
              <a:t>한빛제과에서</a:t>
            </a:r>
            <a:r>
              <a:rPr lang="ko-KR" altLang="en-US" sz="1600" dirty="0" smtClean="0">
                <a:solidFill>
                  <a:schemeClr val="tx1"/>
                </a:solidFill>
              </a:rPr>
              <a:t> 제조한 제품의 제품명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ko-KR" altLang="en-US" sz="1600" dirty="0" smtClean="0">
                <a:solidFill>
                  <a:schemeClr val="tx1"/>
                </a:solidFill>
              </a:rPr>
              <a:t>재고량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단가를 제품 테이블에서 검색하여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한빛제품</a:t>
            </a:r>
            <a:r>
              <a:rPr lang="ko-KR" altLang="en-US" sz="1600" dirty="0" smtClean="0">
                <a:solidFill>
                  <a:schemeClr val="tx1"/>
                </a:solidFill>
              </a:rPr>
              <a:t> 테이블에 삽입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605" y="2710088"/>
            <a:ext cx="3735415" cy="12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1"/>
          </p:nvPr>
        </p:nvSpPr>
        <p:spPr>
          <a:xfrm>
            <a:off x="297475" y="1140544"/>
            <a:ext cx="8730020" cy="5543705"/>
          </a:xfrm>
        </p:spPr>
        <p:txBody>
          <a:bodyPr/>
          <a:lstStyle/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테이블에 저장된 </a:t>
            </a:r>
            <a:r>
              <a:rPr lang="ko-KR" altLang="en-US" dirty="0" err="1" smtClean="0"/>
              <a:t>투플에서</a:t>
            </a:r>
            <a:r>
              <a:rPr lang="ko-KR" altLang="en-US" dirty="0" smtClean="0"/>
              <a:t> 특정 속성의 값을 수정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sz="2800" dirty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SET </a:t>
            </a:r>
            <a:r>
              <a:rPr lang="ko-KR" altLang="en-US" dirty="0" smtClean="0"/>
              <a:t>키워드 다음에 속성 값을 어떻게 수정할 것인지를 지정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절에 제시된 조건을 만족하는 </a:t>
            </a:r>
            <a:r>
              <a:rPr lang="ko-KR" altLang="en-US" dirty="0" err="1" smtClean="0"/>
              <a:t>투플에</a:t>
            </a:r>
            <a:r>
              <a:rPr lang="ko-KR" altLang="en-US" dirty="0" smtClean="0"/>
              <a:t> 대해서만 속성 값을 수정</a:t>
            </a:r>
            <a:endParaRPr lang="en-US" altLang="ko-KR" dirty="0" smtClean="0"/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WHERE </a:t>
            </a:r>
            <a:r>
              <a:rPr lang="ko-KR" altLang="en-US" dirty="0" smtClean="0"/>
              <a:t>절을 생략하면 테이블에 존재하는 모든 </a:t>
            </a:r>
            <a:r>
              <a:rPr lang="ko-KR" altLang="en-US" dirty="0" err="1" smtClean="0"/>
              <a:t>투플을</a:t>
            </a:r>
            <a:r>
              <a:rPr lang="ko-KR" altLang="en-US" dirty="0" smtClean="0"/>
              <a:t> 대상으로 수정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911258" y="2303876"/>
            <a:ext cx="7155796" cy="1260140"/>
          </a:xfrm>
          <a:prstGeom prst="roundRect">
            <a:avLst>
              <a:gd name="adj" fmla="val 6179"/>
            </a:avLst>
          </a:prstGeom>
          <a:solidFill>
            <a:srgbClr val="FBEEED"/>
          </a:solidFill>
          <a:ln>
            <a:solidFill>
              <a:srgbClr val="E2857E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615" y="2352921"/>
            <a:ext cx="47053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3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03 SQL</a:t>
            </a:r>
            <a:r>
              <a:rPr lang="ko-KR" altLang="en-US" dirty="0"/>
              <a:t>을 이용한 데이터 조작</a:t>
            </a: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79388" y="1052735"/>
            <a:ext cx="8713787" cy="55437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rgbClr val="C4A2D2"/>
              </a:buClr>
              <a:buSzTx/>
              <a:buFont typeface="Wingdings" pitchFamily="2" charset="2"/>
              <a:buChar char="v"/>
              <a:tabLst/>
              <a:defRPr sz="2400" b="1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1pPr>
            <a:lvl2pPr marL="539750" marR="0" indent="-182563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9BBD98"/>
              </a:buClr>
              <a:buSzTx/>
              <a:buFont typeface="Wingdings" pitchFamily="2" charset="2"/>
              <a:buChar char="§"/>
              <a:tabLst/>
              <a:defRPr sz="20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2pPr>
            <a:lvl3pPr marL="714375" marR="0" indent="-174625" algn="l" defTabSz="914400" rtl="0" eaLnBrk="1" fontAlgn="base" latinLnBrk="1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4F784C"/>
              </a:buClr>
              <a:buSzTx/>
              <a:buFontTx/>
              <a:buChar char="•"/>
              <a:tabLst/>
              <a:defRPr sz="18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3pPr>
            <a:lvl4pPr marL="896938" marR="0" indent="-182563" algn="l" defTabSz="914400" rtl="0" eaLnBrk="1" fontAlgn="base" latinLnBrk="1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‒"/>
              <a:tabLst/>
              <a:defRPr sz="16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4pPr>
            <a:lvl5pPr marL="1166813" marR="0" indent="-182563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»"/>
              <a:tabLst>
                <a:tab pos="1166813" algn="l"/>
              </a:tabLst>
              <a:defRPr sz="1400" kern="1200" baseline="0">
                <a:solidFill>
                  <a:schemeClr val="tx1"/>
                </a:solidFill>
                <a:latin typeface="Arial" pitchFamily="34" charset="0"/>
                <a:ea typeface="맑은 고딕" pitchFamily="50" charset="-127"/>
                <a:cs typeface="Times New Roman" pitchFamily="18" charset="0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데이터 수정 </a:t>
            </a:r>
            <a:r>
              <a:rPr lang="en-US" altLang="ko-KR" dirty="0" smtClean="0"/>
              <a:t>: UPDATE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01" y="1943835"/>
            <a:ext cx="8863149" cy="35863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19" y="72046"/>
            <a:ext cx="4171131" cy="206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Eb82nFTydcJsF5QWWL1My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iX8RTCyCD4DExAYZXe7J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9T8gPHXoBt3RlinnsibU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ANW7ZgoGlEWnuRLGrNS8b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jVmvEBsaUXzBcSXeaEKr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b16NVF9JdNqu1LuBNeaK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eSvioBSrtly40QTH3FWy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SaeCWOnbDRyNoQU6jQYU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EmYTdGww70zHJNcnoJ7gB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G6VVYYqvPnUjUw0kFX9f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SwxO8C9Nnf1B7VvSodZ9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Y0ZMUmRNCUd7CmQQBVcMv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YEBhd5S2D6YBng4C7mTw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DsoPFN7KmU1oocNG6LMP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X90PYOOnnF2M19Soq5VSK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CMc9rmarLuZKoHJBklWWWI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7f18fgYLgU3f2g6Qvjgz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LBiWEQYdFTOe9rzf4UGm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A7ftul0JWsMpeaCqdWE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1958E5hvUyXmqsZauhVzj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1A1Xddgf7q4KqMIT3Msz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kOEy6jOFPmGjWlKX1nQ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bCIqoHsRmSZRjUVDVwwV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0pGGgPnhBmF6y66eBGwg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S5HgR99SyH5RtON1cKhZF"/>
</p:tagLst>
</file>

<file path=ppt/theme/theme1.xml><?xml version="1.0" encoding="utf-8"?>
<a:theme xmlns:a="http://schemas.openxmlformats.org/drawingml/2006/main" name="유닉스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6893</TotalTime>
  <Words>4205</Words>
  <Application>Microsoft Office PowerPoint</Application>
  <PresentationFormat>화면 슬라이드 쇼(4:3)</PresentationFormat>
  <Paragraphs>838</Paragraphs>
  <Slides>130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130</vt:i4>
      </vt:variant>
    </vt:vector>
  </HeadingPairs>
  <TitlesOfParts>
    <vt:vector size="141" baseType="lpstr">
      <vt:lpstr>HY견명조</vt:lpstr>
      <vt:lpstr>굴림체</vt:lpstr>
      <vt:lpstr>HY견고딕</vt:lpstr>
      <vt:lpstr>맑은 고딕</vt:lpstr>
      <vt:lpstr>HY헤드라인M</vt:lpstr>
      <vt:lpstr>Wingdings</vt:lpstr>
      <vt:lpstr>Wingdings 2</vt:lpstr>
      <vt:lpstr>Verdana</vt:lpstr>
      <vt:lpstr>Arial</vt:lpstr>
      <vt:lpstr>Times New Roman</vt:lpstr>
      <vt:lpstr>유닉스</vt:lpstr>
      <vt:lpstr>PowerPoint 프레젠테이션</vt:lpstr>
      <vt:lpstr>학습목표</vt:lpstr>
      <vt:lpstr>01 SQL의 소개</vt:lpstr>
      <vt:lpstr>01 SQL의 소개</vt:lpstr>
      <vt:lpstr>01 SQL의 소개</vt:lpstr>
      <vt:lpstr>01 SQL의 소개</vt:lpstr>
      <vt:lpstr>01 SQL의 소개</vt:lpstr>
      <vt:lpstr>01 SQL의 소개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PowerPoint 프레젠테이션</vt:lpstr>
      <vt:lpstr>PowerPoint 프레젠테이션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02 SQL을 이용한 데이터 정의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03 SQL을 이용한 데이터 조작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04 뷰</vt:lpstr>
      <vt:lpstr>05 삽입 SQL</vt:lpstr>
      <vt:lpstr>05 삽입 SQL</vt:lpstr>
      <vt:lpstr>05 삽입 SQL</vt:lpstr>
      <vt:lpstr>05 삽입 SQL</vt:lpstr>
      <vt:lpstr>05 삽입 SQL</vt:lpstr>
      <vt:lpstr>05 삽입 SQL</vt:lpstr>
      <vt:lpstr>05 삽입 SQL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1장. 유닉스 개요 및 기본 사용법</dc:title>
  <dc:creator>윤소정</dc:creator>
  <cp:lastModifiedBy>Ryumduck Oh</cp:lastModifiedBy>
  <cp:revision>535</cp:revision>
  <dcterms:created xsi:type="dcterms:W3CDTF">2012-07-23T02:34:37Z</dcterms:created>
  <dcterms:modified xsi:type="dcterms:W3CDTF">2021-03-31T14:47:08Z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